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7.xml"/>
  <Override ContentType="application/vnd.openxmlformats-officedocument.presentationml.notesSlide+xml" PartName="/ppt/notesSlides/notesSlide5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68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51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56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69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61.xml"/>
  <Override ContentType="application/vnd.openxmlformats-officedocument.presentationml.notesSlide+xml" PartName="/ppt/notesSlides/notesSlide57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58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62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54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63.xml"/>
  <Override ContentType="application/vnd.openxmlformats-officedocument.presentationml.notesSlide+xml" PartName="/ppt/notesSlides/notesSlide5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60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64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5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5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53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66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5.xml"/>
  <Override ContentType="application/vnd.openxmlformats-officedocument.presentationml.slide+xml" PartName="/ppt/slides/slide60.xml"/>
  <Override ContentType="application/vnd.openxmlformats-officedocument.presentationml.slide+xml" PartName="/ppt/slides/slide5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69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50.xml"/>
  <Override ContentType="application/vnd.openxmlformats-officedocument.presentationml.slide+xml" PartName="/ppt/slides/slide34.xml"/>
  <Override ContentType="application/vnd.openxmlformats-officedocument.presentationml.slide+xml" PartName="/ppt/slides/slide33.xml"/>
  <Override ContentType="application/vnd.openxmlformats-officedocument.presentationml.slide+xml" PartName="/ppt/slides/slide51.xml"/>
  <Override ContentType="application/vnd.openxmlformats-officedocument.presentationml.slide+xml" PartName="/ppt/slides/slide16.xml"/>
  <Override ContentType="application/vnd.openxmlformats-officedocument.presentationml.slide+xml" PartName="/ppt/slides/slide6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7.xml"/>
  <Override ContentType="application/vnd.openxmlformats-officedocument.presentationml.slide+xml" PartName="/ppt/slides/slide41.xml"/>
  <Override ContentType="application/vnd.openxmlformats-officedocument.presentationml.slide+xml" PartName="/ppt/slides/slide67.xml"/>
  <Override ContentType="application/vnd.openxmlformats-officedocument.presentationml.slide+xml" PartName="/ppt/slides/slide7.xml"/>
  <Override ContentType="application/vnd.openxmlformats-officedocument.presentationml.slide+xml" PartName="/ppt/slides/slide54.xml"/>
  <Override ContentType="application/vnd.openxmlformats-officedocument.presentationml.slide+xml" PartName="/ppt/slides/slide36.xml"/>
  <Override ContentType="application/vnd.openxmlformats-officedocument.presentationml.slide+xml" PartName="/ppt/slides/slide66.xml"/>
  <Override ContentType="application/vnd.openxmlformats-officedocument.presentationml.slide+xml" PartName="/ppt/slides/slide23.xml"/>
  <Override ContentType="application/vnd.openxmlformats-officedocument.presentationml.slide+xml" PartName="/ppt/slides/slide49.xml"/>
  <Override ContentType="application/vnd.openxmlformats-officedocument.presentationml.slide+xml" PartName="/ppt/slides/slide10.xml"/>
  <Override ContentType="application/vnd.openxmlformats-officedocument.presentationml.slide+xml" PartName="/ppt/slides/slide6.xml"/>
  <Override ContentType="application/vnd.openxmlformats-officedocument.presentationml.slide+xml" PartName="/ppt/slides/slide53.xml"/>
  <Override ContentType="application/vnd.openxmlformats-officedocument.presentationml.slide+xml" PartName="/ppt/slides/slide40.xml"/>
  <Override ContentType="application/vnd.openxmlformats-officedocument.presentationml.slide+xml" PartName="/ppt/slides/slide4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9.xml"/>
  <Override ContentType="application/vnd.openxmlformats-officedocument.presentationml.slide+xml" PartName="/ppt/slides/slide65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6.xml"/>
  <Override ContentType="application/vnd.openxmlformats-officedocument.presentationml.slide+xml" PartName="/ppt/slides/slide12.xml"/>
  <Override ContentType="application/vnd.openxmlformats-officedocument.presentationml.slide+xml" PartName="/ppt/slides/slide4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64.xml"/>
  <Override ContentType="application/vnd.openxmlformats-officedocument.presentationml.slide+xml" PartName="/ppt/slides/slide8.xml"/>
  <Override ContentType="application/vnd.openxmlformats-officedocument.presentationml.slide+xml" PartName="/ppt/slides/slide55.xml"/>
  <Override ContentType="application/vnd.openxmlformats-officedocument.presentationml.slide+xml" PartName="/ppt/slides/slide29.xml"/>
  <Override ContentType="application/vnd.openxmlformats-officedocument.presentationml.slide+xml" PartName="/ppt/slides/slide59.xml"/>
  <Override ContentType="application/vnd.openxmlformats-officedocument.presentationml.slide+xml" PartName="/ppt/slides/slide32.xml"/>
  <Override ContentType="application/vnd.openxmlformats-officedocument.presentationml.slide+xml" PartName="/ppt/slides/slide62.xml"/>
  <Override ContentType="application/vnd.openxmlformats-officedocument.presentationml.slide+xml" PartName="/ppt/slides/slide1.xml"/>
  <Override ContentType="application/vnd.openxmlformats-officedocument.presentationml.slide+xml" PartName="/ppt/slides/slide58.xml"/>
  <Override ContentType="application/vnd.openxmlformats-officedocument.presentationml.slide+xml" PartName="/ppt/slides/slide63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15.xml"/>
  <Override ContentType="application/vnd.openxmlformats-officedocument.presentationml.slide+xml" PartName="/ppt/slides/slide61.xml"/>
  <Override ContentType="application/vnd.openxmlformats-officedocument.presentationml.slide+xml" PartName="/ppt/slides/slide31.xml"/>
  <Override ContentType="application/vnd.openxmlformats-officedocument.presentationml.slide+xml" PartName="/ppt/slides/slide27.xml"/>
  <Override ContentType="application/vnd.openxmlformats-officedocument.presentationml.slide+xml" PartName="/ppt/slides/slide5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70" r:id="rId4"/>
    <p:sldMasterId id="2147483671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2" r:id="rId43"/>
    <p:sldId id="293" r:id="rId44"/>
    <p:sldId id="294" r:id="rId45"/>
    <p:sldId id="295" r:id="rId46"/>
    <p:sldId id="296" r:id="rId47"/>
    <p:sldId id="297" r:id="rId48"/>
    <p:sldId id="298" r:id="rId49"/>
    <p:sldId id="299" r:id="rId50"/>
    <p:sldId id="300" r:id="rId51"/>
    <p:sldId id="301" r:id="rId52"/>
    <p:sldId id="302" r:id="rId53"/>
    <p:sldId id="303" r:id="rId54"/>
    <p:sldId id="304" r:id="rId55"/>
    <p:sldId id="305" r:id="rId56"/>
    <p:sldId id="306" r:id="rId57"/>
    <p:sldId id="307" r:id="rId58"/>
    <p:sldId id="308" r:id="rId59"/>
    <p:sldId id="309" r:id="rId60"/>
    <p:sldId id="310" r:id="rId61"/>
    <p:sldId id="311" r:id="rId62"/>
    <p:sldId id="312" r:id="rId63"/>
    <p:sldId id="313" r:id="rId64"/>
    <p:sldId id="314" r:id="rId65"/>
    <p:sldId id="315" r:id="rId66"/>
    <p:sldId id="316" r:id="rId67"/>
    <p:sldId id="317" r:id="rId68"/>
    <p:sldId id="318" r:id="rId69"/>
    <p:sldId id="319" r:id="rId70"/>
    <p:sldId id="320" r:id="rId71"/>
    <p:sldId id="321" r:id="rId72"/>
    <p:sldId id="322" r:id="rId73"/>
    <p:sldId id="323" r:id="rId74"/>
    <p:sldId id="324" r:id="rId75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4.xml"/><Relationship Id="rId42" Type="http://schemas.openxmlformats.org/officeDocument/2006/relationships/slide" Target="slides/slide36.xml"/><Relationship Id="rId41" Type="http://schemas.openxmlformats.org/officeDocument/2006/relationships/slide" Target="slides/slide35.xml"/><Relationship Id="rId44" Type="http://schemas.openxmlformats.org/officeDocument/2006/relationships/slide" Target="slides/slide38.xml"/><Relationship Id="rId43" Type="http://schemas.openxmlformats.org/officeDocument/2006/relationships/slide" Target="slides/slide37.xml"/><Relationship Id="rId46" Type="http://schemas.openxmlformats.org/officeDocument/2006/relationships/slide" Target="slides/slide40.xml"/><Relationship Id="rId45" Type="http://schemas.openxmlformats.org/officeDocument/2006/relationships/slide" Target="slides/slide39.xml"/><Relationship Id="rId1" Type="http://schemas.openxmlformats.org/officeDocument/2006/relationships/theme" Target="theme/theme3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48" Type="http://schemas.openxmlformats.org/officeDocument/2006/relationships/slide" Target="slides/slide42.xml"/><Relationship Id="rId47" Type="http://schemas.openxmlformats.org/officeDocument/2006/relationships/slide" Target="slides/slide41.xml"/><Relationship Id="rId49" Type="http://schemas.openxmlformats.org/officeDocument/2006/relationships/slide" Target="slides/slide43.xml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73" Type="http://schemas.openxmlformats.org/officeDocument/2006/relationships/slide" Target="slides/slide67.xml"/><Relationship Id="rId72" Type="http://schemas.openxmlformats.org/officeDocument/2006/relationships/slide" Target="slides/slide66.xml"/><Relationship Id="rId31" Type="http://schemas.openxmlformats.org/officeDocument/2006/relationships/slide" Target="slides/slide25.xml"/><Relationship Id="rId75" Type="http://schemas.openxmlformats.org/officeDocument/2006/relationships/slide" Target="slides/slide69.xml"/><Relationship Id="rId30" Type="http://schemas.openxmlformats.org/officeDocument/2006/relationships/slide" Target="slides/slide24.xml"/><Relationship Id="rId74" Type="http://schemas.openxmlformats.org/officeDocument/2006/relationships/slide" Target="slides/slide68.xml"/><Relationship Id="rId33" Type="http://schemas.openxmlformats.org/officeDocument/2006/relationships/slide" Target="slides/slide27.xml"/><Relationship Id="rId32" Type="http://schemas.openxmlformats.org/officeDocument/2006/relationships/slide" Target="slides/slide26.xml"/><Relationship Id="rId35" Type="http://schemas.openxmlformats.org/officeDocument/2006/relationships/slide" Target="slides/slide29.xml"/><Relationship Id="rId34" Type="http://schemas.openxmlformats.org/officeDocument/2006/relationships/slide" Target="slides/slide28.xml"/><Relationship Id="rId71" Type="http://schemas.openxmlformats.org/officeDocument/2006/relationships/slide" Target="slides/slide65.xml"/><Relationship Id="rId70" Type="http://schemas.openxmlformats.org/officeDocument/2006/relationships/slide" Target="slides/slide64.xml"/><Relationship Id="rId37" Type="http://schemas.openxmlformats.org/officeDocument/2006/relationships/slide" Target="slides/slide31.xml"/><Relationship Id="rId36" Type="http://schemas.openxmlformats.org/officeDocument/2006/relationships/slide" Target="slides/slide30.xml"/><Relationship Id="rId39" Type="http://schemas.openxmlformats.org/officeDocument/2006/relationships/slide" Target="slides/slide33.xml"/><Relationship Id="rId38" Type="http://schemas.openxmlformats.org/officeDocument/2006/relationships/slide" Target="slides/slide32.xml"/><Relationship Id="rId62" Type="http://schemas.openxmlformats.org/officeDocument/2006/relationships/slide" Target="slides/slide56.xml"/><Relationship Id="rId61" Type="http://schemas.openxmlformats.org/officeDocument/2006/relationships/slide" Target="slides/slide55.xml"/><Relationship Id="rId20" Type="http://schemas.openxmlformats.org/officeDocument/2006/relationships/slide" Target="slides/slide14.xml"/><Relationship Id="rId64" Type="http://schemas.openxmlformats.org/officeDocument/2006/relationships/slide" Target="slides/slide58.xml"/><Relationship Id="rId63" Type="http://schemas.openxmlformats.org/officeDocument/2006/relationships/slide" Target="slides/slide57.xml"/><Relationship Id="rId22" Type="http://schemas.openxmlformats.org/officeDocument/2006/relationships/slide" Target="slides/slide16.xml"/><Relationship Id="rId66" Type="http://schemas.openxmlformats.org/officeDocument/2006/relationships/slide" Target="slides/slide60.xml"/><Relationship Id="rId21" Type="http://schemas.openxmlformats.org/officeDocument/2006/relationships/slide" Target="slides/slide15.xml"/><Relationship Id="rId65" Type="http://schemas.openxmlformats.org/officeDocument/2006/relationships/slide" Target="slides/slide59.xml"/><Relationship Id="rId24" Type="http://schemas.openxmlformats.org/officeDocument/2006/relationships/slide" Target="slides/slide18.xml"/><Relationship Id="rId68" Type="http://schemas.openxmlformats.org/officeDocument/2006/relationships/slide" Target="slides/slide62.xml"/><Relationship Id="rId23" Type="http://schemas.openxmlformats.org/officeDocument/2006/relationships/slide" Target="slides/slide17.xml"/><Relationship Id="rId67" Type="http://schemas.openxmlformats.org/officeDocument/2006/relationships/slide" Target="slides/slide61.xml"/><Relationship Id="rId60" Type="http://schemas.openxmlformats.org/officeDocument/2006/relationships/slide" Target="slides/slide54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69" Type="http://schemas.openxmlformats.org/officeDocument/2006/relationships/slide" Target="slides/slide63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29" Type="http://schemas.openxmlformats.org/officeDocument/2006/relationships/slide" Target="slides/slide23.xml"/><Relationship Id="rId51" Type="http://schemas.openxmlformats.org/officeDocument/2006/relationships/slide" Target="slides/slide45.xml"/><Relationship Id="rId50" Type="http://schemas.openxmlformats.org/officeDocument/2006/relationships/slide" Target="slides/slide44.xml"/><Relationship Id="rId53" Type="http://schemas.openxmlformats.org/officeDocument/2006/relationships/slide" Target="slides/slide47.xml"/><Relationship Id="rId52" Type="http://schemas.openxmlformats.org/officeDocument/2006/relationships/slide" Target="slides/slide46.xml"/><Relationship Id="rId11" Type="http://schemas.openxmlformats.org/officeDocument/2006/relationships/slide" Target="slides/slide5.xml"/><Relationship Id="rId55" Type="http://schemas.openxmlformats.org/officeDocument/2006/relationships/slide" Target="slides/slide49.xml"/><Relationship Id="rId10" Type="http://schemas.openxmlformats.org/officeDocument/2006/relationships/slide" Target="slides/slide4.xml"/><Relationship Id="rId54" Type="http://schemas.openxmlformats.org/officeDocument/2006/relationships/slide" Target="slides/slide48.xml"/><Relationship Id="rId13" Type="http://schemas.openxmlformats.org/officeDocument/2006/relationships/slide" Target="slides/slide7.xml"/><Relationship Id="rId57" Type="http://schemas.openxmlformats.org/officeDocument/2006/relationships/slide" Target="slides/slide51.xml"/><Relationship Id="rId12" Type="http://schemas.openxmlformats.org/officeDocument/2006/relationships/slide" Target="slides/slide6.xml"/><Relationship Id="rId56" Type="http://schemas.openxmlformats.org/officeDocument/2006/relationships/slide" Target="slides/slide50.xml"/><Relationship Id="rId15" Type="http://schemas.openxmlformats.org/officeDocument/2006/relationships/slide" Target="slides/slide9.xml"/><Relationship Id="rId59" Type="http://schemas.openxmlformats.org/officeDocument/2006/relationships/slide" Target="slides/slide53.xml"/><Relationship Id="rId14" Type="http://schemas.openxmlformats.org/officeDocument/2006/relationships/slide" Target="slides/slide8.xml"/><Relationship Id="rId58" Type="http://schemas.openxmlformats.org/officeDocument/2006/relationships/slide" Target="slides/slide52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242235294ad_2_75:notes"/>
          <p:cNvSpPr txBox="1"/>
          <p:nvPr>
            <p:ph idx="2" type="hdr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127" name="Google Shape;127;g242235294ad_2_75:notes"/>
          <p:cNvSpPr txBox="1"/>
          <p:nvPr>
            <p:ph idx="10" type="dt"/>
          </p:nvPr>
        </p:nvSpPr>
        <p:spPr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1.7.2013</a:t>
            </a:r>
            <a:endParaRPr/>
          </a:p>
        </p:txBody>
      </p:sp>
      <p:sp>
        <p:nvSpPr>
          <p:cNvPr id="128" name="Google Shape;128;g242235294ad_2_75:notes"/>
          <p:cNvSpPr/>
          <p:nvPr>
            <p:ph idx="3" type="sldImg"/>
          </p:nvPr>
        </p:nvSpPr>
        <p:spPr>
          <a:xfrm>
            <a:off x="2857500" y="512763"/>
            <a:ext cx="3429000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9" name="Google Shape;129;g242235294ad_2_75:notes"/>
          <p:cNvSpPr txBox="1"/>
          <p:nvPr>
            <p:ph idx="1" type="body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Hope you are having a great time at ThreatCon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 this talk, we will be going through everything about code review for bug bounty hunters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What and why of</a:t>
            </a:r>
            <a:r>
              <a:rPr lang="en"/>
              <a:t> Source Code Review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Leveraging code review for bug hunters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How to get started?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" name="Google Shape;130;g242235294ad_2_75:notes"/>
          <p:cNvSpPr txBox="1"/>
          <p:nvPr>
            <p:ph idx="11" type="ftr"/>
          </p:nvPr>
        </p:nvSpPr>
        <p:spPr>
          <a:xfrm>
            <a:off x="0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131" name="Google Shape;131;g242235294ad_2_75:notes"/>
          <p:cNvSpPr txBox="1"/>
          <p:nvPr>
            <p:ph idx="12" type="sldNum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242235294ad_2_214:notes"/>
          <p:cNvSpPr txBox="1"/>
          <p:nvPr>
            <p:ph idx="2" type="hdr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238" name="Google Shape;238;g242235294ad_2_214:notes"/>
          <p:cNvSpPr txBox="1"/>
          <p:nvPr>
            <p:ph idx="10" type="dt"/>
          </p:nvPr>
        </p:nvSpPr>
        <p:spPr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1.7.2013</a:t>
            </a:r>
            <a:endParaRPr/>
          </a:p>
        </p:txBody>
      </p:sp>
      <p:sp>
        <p:nvSpPr>
          <p:cNvPr id="239" name="Google Shape;239;g242235294ad_2_214:notes"/>
          <p:cNvSpPr/>
          <p:nvPr>
            <p:ph idx="3" type="sldImg"/>
          </p:nvPr>
        </p:nvSpPr>
        <p:spPr>
          <a:xfrm>
            <a:off x="2857500" y="512763"/>
            <a:ext cx="3429000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0" name="Google Shape;240;g242235294ad_2_214:notes"/>
          <p:cNvSpPr txBox="1"/>
          <p:nvPr>
            <p:ph idx="1" type="body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By now you might be thinking, yes this is what i’d do</a:t>
            </a:r>
            <a:endParaRPr/>
          </a:p>
        </p:txBody>
      </p:sp>
      <p:sp>
        <p:nvSpPr>
          <p:cNvPr id="241" name="Google Shape;241;g242235294ad_2_214:notes"/>
          <p:cNvSpPr txBox="1"/>
          <p:nvPr>
            <p:ph idx="11" type="ftr"/>
          </p:nvPr>
        </p:nvSpPr>
        <p:spPr>
          <a:xfrm>
            <a:off x="0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242" name="Google Shape;242;g242235294ad_2_214:notes"/>
          <p:cNvSpPr txBox="1"/>
          <p:nvPr>
            <p:ph idx="12" type="sldNum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g242235294ad_2_225:notes"/>
          <p:cNvSpPr txBox="1"/>
          <p:nvPr>
            <p:ph idx="1" type="body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Brute forcing GET endpoint is correct but that’s not all you can do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If look at the error closely, you can figure out that the backend is Express js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first 2 don’t work this is not all you can do too</a:t>
            </a:r>
            <a:endParaRPr/>
          </a:p>
        </p:txBody>
      </p:sp>
      <p:sp>
        <p:nvSpPr>
          <p:cNvPr id="250" name="Google Shape;250;g242235294ad_2_225:notes"/>
          <p:cNvSpPr/>
          <p:nvPr>
            <p:ph idx="2" type="sldImg"/>
          </p:nvPr>
        </p:nvSpPr>
        <p:spPr>
          <a:xfrm>
            <a:off x="2857500" y="512763"/>
            <a:ext cx="3429000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242235294ad_2_231:notes"/>
          <p:cNvSpPr txBox="1"/>
          <p:nvPr>
            <p:ph idx="2" type="hdr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257" name="Google Shape;257;g242235294ad_2_231:notes"/>
          <p:cNvSpPr txBox="1"/>
          <p:nvPr>
            <p:ph idx="10" type="dt"/>
          </p:nvPr>
        </p:nvSpPr>
        <p:spPr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1.7.2013</a:t>
            </a:r>
            <a:endParaRPr/>
          </a:p>
        </p:txBody>
      </p:sp>
      <p:sp>
        <p:nvSpPr>
          <p:cNvPr id="258" name="Google Shape;258;g242235294ad_2_231:notes"/>
          <p:cNvSpPr/>
          <p:nvPr>
            <p:ph idx="3" type="sldImg"/>
          </p:nvPr>
        </p:nvSpPr>
        <p:spPr>
          <a:xfrm>
            <a:off x="2857500" y="512763"/>
            <a:ext cx="3429000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9" name="Google Shape;259;g242235294ad_2_231:notes"/>
          <p:cNvSpPr txBox="1"/>
          <p:nvPr>
            <p:ph idx="1" type="body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Express js routes endpoints and there’s a possibility of having POST, PUT, DELETE request without a GET endpoint at all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Above example doesn’t find any GET endpoints but finds POST /exec</a:t>
            </a:r>
            <a:endParaRPr/>
          </a:p>
        </p:txBody>
      </p:sp>
      <p:sp>
        <p:nvSpPr>
          <p:cNvPr id="260" name="Google Shape;260;g242235294ad_2_231:notes"/>
          <p:cNvSpPr txBox="1"/>
          <p:nvPr>
            <p:ph idx="11" type="ftr"/>
          </p:nvPr>
        </p:nvSpPr>
        <p:spPr>
          <a:xfrm>
            <a:off x="0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261" name="Google Shape;261;g242235294ad_2_231:notes"/>
          <p:cNvSpPr txBox="1"/>
          <p:nvPr>
            <p:ph idx="12" type="sldNum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g242235294ad_2_240:notes"/>
          <p:cNvSpPr txBox="1"/>
          <p:nvPr>
            <p:ph idx="2" type="hdr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267" name="Google Shape;267;g242235294ad_2_240:notes"/>
          <p:cNvSpPr txBox="1"/>
          <p:nvPr>
            <p:ph idx="10" type="dt"/>
          </p:nvPr>
        </p:nvSpPr>
        <p:spPr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1.7.2013</a:t>
            </a:r>
            <a:endParaRPr/>
          </a:p>
        </p:txBody>
      </p:sp>
      <p:sp>
        <p:nvSpPr>
          <p:cNvPr id="268" name="Google Shape;268;g242235294ad_2_240:notes"/>
          <p:cNvSpPr/>
          <p:nvPr>
            <p:ph idx="3" type="sldImg"/>
          </p:nvPr>
        </p:nvSpPr>
        <p:spPr>
          <a:xfrm>
            <a:off x="2857500" y="512763"/>
            <a:ext cx="3429000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9" name="Google Shape;269;g242235294ad_2_240:notes"/>
          <p:cNvSpPr txBox="1"/>
          <p:nvPr>
            <p:ph idx="1" type="body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0" name="Google Shape;270;g242235294ad_2_240:notes"/>
          <p:cNvSpPr txBox="1"/>
          <p:nvPr>
            <p:ph idx="11" type="ftr"/>
          </p:nvPr>
        </p:nvSpPr>
        <p:spPr>
          <a:xfrm>
            <a:off x="0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271" name="Google Shape;271;g242235294ad_2_240:notes"/>
          <p:cNvSpPr txBox="1"/>
          <p:nvPr>
            <p:ph idx="12" type="sldNum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g242235294ad_2_249:notes"/>
          <p:cNvSpPr txBox="1"/>
          <p:nvPr>
            <p:ph idx="2" type="hdr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277" name="Google Shape;277;g242235294ad_2_249:notes"/>
          <p:cNvSpPr txBox="1"/>
          <p:nvPr>
            <p:ph idx="10" type="dt"/>
          </p:nvPr>
        </p:nvSpPr>
        <p:spPr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1.7.2013</a:t>
            </a:r>
            <a:endParaRPr/>
          </a:p>
        </p:txBody>
      </p:sp>
      <p:sp>
        <p:nvSpPr>
          <p:cNvPr id="278" name="Google Shape;278;g242235294ad_2_249:notes"/>
          <p:cNvSpPr/>
          <p:nvPr>
            <p:ph idx="3" type="sldImg"/>
          </p:nvPr>
        </p:nvSpPr>
        <p:spPr>
          <a:xfrm>
            <a:off x="2857500" y="512763"/>
            <a:ext cx="3429000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9" name="Google Shape;279;g242235294ad_2_249:notes"/>
          <p:cNvSpPr txBox="1"/>
          <p:nvPr>
            <p:ph idx="1" type="body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0" name="Google Shape;280;g242235294ad_2_249:notes"/>
          <p:cNvSpPr txBox="1"/>
          <p:nvPr>
            <p:ph idx="11" type="ftr"/>
          </p:nvPr>
        </p:nvSpPr>
        <p:spPr>
          <a:xfrm>
            <a:off x="0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281" name="Google Shape;281;g242235294ad_2_249:notes"/>
          <p:cNvSpPr txBox="1"/>
          <p:nvPr>
            <p:ph idx="12" type="sldNum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g242235294ad_2_258:notes"/>
          <p:cNvSpPr txBox="1"/>
          <p:nvPr>
            <p:ph idx="2" type="hdr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287" name="Google Shape;287;g242235294ad_2_258:notes"/>
          <p:cNvSpPr txBox="1"/>
          <p:nvPr>
            <p:ph idx="10" type="dt"/>
          </p:nvPr>
        </p:nvSpPr>
        <p:spPr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1.7.2013</a:t>
            </a:r>
            <a:endParaRPr/>
          </a:p>
        </p:txBody>
      </p:sp>
      <p:sp>
        <p:nvSpPr>
          <p:cNvPr id="288" name="Google Shape;288;g242235294ad_2_258:notes"/>
          <p:cNvSpPr/>
          <p:nvPr>
            <p:ph idx="3" type="sldImg"/>
          </p:nvPr>
        </p:nvSpPr>
        <p:spPr>
          <a:xfrm>
            <a:off x="2857500" y="512763"/>
            <a:ext cx="3429000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9" name="Google Shape;289;g242235294ad_2_258:notes"/>
          <p:cNvSpPr txBox="1"/>
          <p:nvPr>
            <p:ph idx="1" type="body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While these bugs can be found without code review, the probability of finding one is much higher with code review</a:t>
            </a:r>
            <a:endParaRPr/>
          </a:p>
        </p:txBody>
      </p:sp>
      <p:sp>
        <p:nvSpPr>
          <p:cNvPr id="290" name="Google Shape;290;g242235294ad_2_258:notes"/>
          <p:cNvSpPr txBox="1"/>
          <p:nvPr>
            <p:ph idx="11" type="ftr"/>
          </p:nvPr>
        </p:nvSpPr>
        <p:spPr>
          <a:xfrm>
            <a:off x="0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291" name="Google Shape;291;g242235294ad_2_258:notes"/>
          <p:cNvSpPr txBox="1"/>
          <p:nvPr>
            <p:ph idx="12" type="sldNum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g242235294ad_2_268:notes"/>
          <p:cNvSpPr txBox="1"/>
          <p:nvPr>
            <p:ph idx="2" type="hdr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298" name="Google Shape;298;g242235294ad_2_268:notes"/>
          <p:cNvSpPr txBox="1"/>
          <p:nvPr>
            <p:ph idx="10" type="dt"/>
          </p:nvPr>
        </p:nvSpPr>
        <p:spPr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1.7.2013</a:t>
            </a:r>
            <a:endParaRPr/>
          </a:p>
        </p:txBody>
      </p:sp>
      <p:sp>
        <p:nvSpPr>
          <p:cNvPr id="299" name="Google Shape;299;g242235294ad_2_268:notes"/>
          <p:cNvSpPr/>
          <p:nvPr>
            <p:ph idx="3" type="sldImg"/>
          </p:nvPr>
        </p:nvSpPr>
        <p:spPr>
          <a:xfrm>
            <a:off x="2857500" y="512763"/>
            <a:ext cx="3429000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00" name="Google Shape;300;g242235294ad_2_268:notes"/>
          <p:cNvSpPr txBox="1"/>
          <p:nvPr>
            <p:ph idx="1" type="body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1" name="Google Shape;301;g242235294ad_2_268:notes"/>
          <p:cNvSpPr txBox="1"/>
          <p:nvPr>
            <p:ph idx="11" type="ftr"/>
          </p:nvPr>
        </p:nvSpPr>
        <p:spPr>
          <a:xfrm>
            <a:off x="0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302" name="Google Shape;302;g242235294ad_2_268:notes"/>
          <p:cNvSpPr txBox="1"/>
          <p:nvPr>
            <p:ph idx="12" type="sldNum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g242235294ad_2_276:notes"/>
          <p:cNvSpPr txBox="1"/>
          <p:nvPr>
            <p:ph idx="2" type="hdr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307" name="Google Shape;307;g242235294ad_2_276:notes"/>
          <p:cNvSpPr txBox="1"/>
          <p:nvPr>
            <p:ph idx="10" type="dt"/>
          </p:nvPr>
        </p:nvSpPr>
        <p:spPr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1.7.2013</a:t>
            </a:r>
            <a:endParaRPr/>
          </a:p>
        </p:txBody>
      </p:sp>
      <p:sp>
        <p:nvSpPr>
          <p:cNvPr id="308" name="Google Shape;308;g242235294ad_2_276:notes"/>
          <p:cNvSpPr/>
          <p:nvPr>
            <p:ph idx="3" type="sldImg"/>
          </p:nvPr>
        </p:nvSpPr>
        <p:spPr>
          <a:xfrm>
            <a:off x="2857500" y="512763"/>
            <a:ext cx="3429000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09" name="Google Shape;309;g242235294ad_2_276:notes"/>
          <p:cNvSpPr txBox="1"/>
          <p:nvPr>
            <p:ph idx="1" type="body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0" name="Google Shape;310;g242235294ad_2_276:notes"/>
          <p:cNvSpPr txBox="1"/>
          <p:nvPr>
            <p:ph idx="11" type="ftr"/>
          </p:nvPr>
        </p:nvSpPr>
        <p:spPr>
          <a:xfrm>
            <a:off x="0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311" name="Google Shape;311;g242235294ad_2_276:notes"/>
          <p:cNvSpPr txBox="1"/>
          <p:nvPr>
            <p:ph idx="12" type="sldNum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g242235294ad_2_286:notes"/>
          <p:cNvSpPr txBox="1"/>
          <p:nvPr>
            <p:ph idx="2" type="hdr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318" name="Google Shape;318;g242235294ad_2_286:notes"/>
          <p:cNvSpPr txBox="1"/>
          <p:nvPr>
            <p:ph idx="10" type="dt"/>
          </p:nvPr>
        </p:nvSpPr>
        <p:spPr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1.7.2013</a:t>
            </a:r>
            <a:endParaRPr/>
          </a:p>
        </p:txBody>
      </p:sp>
      <p:sp>
        <p:nvSpPr>
          <p:cNvPr id="319" name="Google Shape;319;g242235294ad_2_286:notes"/>
          <p:cNvSpPr/>
          <p:nvPr>
            <p:ph idx="3" type="sldImg"/>
          </p:nvPr>
        </p:nvSpPr>
        <p:spPr>
          <a:xfrm>
            <a:off x="2857500" y="512763"/>
            <a:ext cx="3429000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20" name="Google Shape;320;g242235294ad_2_286:notes"/>
          <p:cNvSpPr txBox="1"/>
          <p:nvPr>
            <p:ph idx="1" type="body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lot of open source targets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Lesser competition</a:t>
            </a:r>
            <a:endParaRPr/>
          </a:p>
        </p:txBody>
      </p:sp>
      <p:sp>
        <p:nvSpPr>
          <p:cNvPr id="321" name="Google Shape;321;g242235294ad_2_286:notes"/>
          <p:cNvSpPr txBox="1"/>
          <p:nvPr>
            <p:ph idx="11" type="ftr"/>
          </p:nvPr>
        </p:nvSpPr>
        <p:spPr>
          <a:xfrm>
            <a:off x="0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322" name="Google Shape;322;g242235294ad_2_286:notes"/>
          <p:cNvSpPr txBox="1"/>
          <p:nvPr>
            <p:ph idx="12" type="sldNum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g242235294ad_2_295:notes"/>
          <p:cNvSpPr txBox="1"/>
          <p:nvPr>
            <p:ph idx="2" type="hdr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328" name="Google Shape;328;g242235294ad_2_295:notes"/>
          <p:cNvSpPr txBox="1"/>
          <p:nvPr>
            <p:ph idx="10" type="dt"/>
          </p:nvPr>
        </p:nvSpPr>
        <p:spPr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1.7.2013</a:t>
            </a:r>
            <a:endParaRPr/>
          </a:p>
        </p:txBody>
      </p:sp>
      <p:sp>
        <p:nvSpPr>
          <p:cNvPr id="329" name="Google Shape;329;g242235294ad_2_295:notes"/>
          <p:cNvSpPr/>
          <p:nvPr>
            <p:ph idx="3" type="sldImg"/>
          </p:nvPr>
        </p:nvSpPr>
        <p:spPr>
          <a:xfrm>
            <a:off x="2857500" y="512763"/>
            <a:ext cx="3429000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30" name="Google Shape;330;g242235294ad_2_295:notes"/>
          <p:cNvSpPr txBox="1"/>
          <p:nvPr>
            <p:ph idx="1" type="body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Companies don’t build everything from scratch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Use of open-source softwares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Setup those software locally and find a 0-day on those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Example of that image</a:t>
            </a:r>
            <a:endParaRPr/>
          </a:p>
        </p:txBody>
      </p:sp>
      <p:sp>
        <p:nvSpPr>
          <p:cNvPr id="331" name="Google Shape;331;g242235294ad_2_295:notes"/>
          <p:cNvSpPr txBox="1"/>
          <p:nvPr>
            <p:ph idx="11" type="ftr"/>
          </p:nvPr>
        </p:nvSpPr>
        <p:spPr>
          <a:xfrm>
            <a:off x="0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332" name="Google Shape;332;g242235294ad_2_295:notes"/>
          <p:cNvSpPr txBox="1"/>
          <p:nvPr>
            <p:ph idx="12" type="sldNum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242235294ad_2_88:notes"/>
          <p:cNvSpPr txBox="1"/>
          <p:nvPr>
            <p:ph idx="2" type="hdr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140" name="Google Shape;140;g242235294ad_2_88:notes"/>
          <p:cNvSpPr txBox="1"/>
          <p:nvPr>
            <p:ph idx="10" type="dt"/>
          </p:nvPr>
        </p:nvSpPr>
        <p:spPr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1.7.2013</a:t>
            </a:r>
            <a:endParaRPr/>
          </a:p>
        </p:txBody>
      </p:sp>
      <p:sp>
        <p:nvSpPr>
          <p:cNvPr id="141" name="Google Shape;141;g242235294ad_2_88:notes"/>
          <p:cNvSpPr/>
          <p:nvPr>
            <p:ph idx="3" type="sldImg"/>
          </p:nvPr>
        </p:nvSpPr>
        <p:spPr>
          <a:xfrm>
            <a:off x="2857500" y="512763"/>
            <a:ext cx="3429000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2" name="Google Shape;142;g242235294ad_2_88:notes"/>
          <p:cNvSpPr txBox="1"/>
          <p:nvPr>
            <p:ph idx="1" type="body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Bug bounty hunter for over 5 years</a:t>
            </a:r>
            <a:br>
              <a:rPr lang="en"/>
            </a:br>
            <a:r>
              <a:rPr lang="en"/>
              <a:t>Ambassador of hackerone for nepal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 can find me on X/Twitter</a:t>
            </a:r>
            <a:endParaRPr/>
          </a:p>
        </p:txBody>
      </p:sp>
      <p:sp>
        <p:nvSpPr>
          <p:cNvPr id="143" name="Google Shape;143;g242235294ad_2_88:notes"/>
          <p:cNvSpPr txBox="1"/>
          <p:nvPr>
            <p:ph idx="11" type="ftr"/>
          </p:nvPr>
        </p:nvSpPr>
        <p:spPr>
          <a:xfrm>
            <a:off x="0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144" name="Google Shape;144;g242235294ad_2_88:notes"/>
          <p:cNvSpPr txBox="1"/>
          <p:nvPr>
            <p:ph idx="12" type="sldNum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g242235294ad_2_304:notes"/>
          <p:cNvSpPr txBox="1"/>
          <p:nvPr>
            <p:ph idx="2" type="hdr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338" name="Google Shape;338;g242235294ad_2_304:notes"/>
          <p:cNvSpPr txBox="1"/>
          <p:nvPr>
            <p:ph idx="10" type="dt"/>
          </p:nvPr>
        </p:nvSpPr>
        <p:spPr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1.7.2013</a:t>
            </a:r>
            <a:endParaRPr/>
          </a:p>
        </p:txBody>
      </p:sp>
      <p:sp>
        <p:nvSpPr>
          <p:cNvPr id="339" name="Google Shape;339;g242235294ad_2_304:notes"/>
          <p:cNvSpPr/>
          <p:nvPr>
            <p:ph idx="3" type="sldImg"/>
          </p:nvPr>
        </p:nvSpPr>
        <p:spPr>
          <a:xfrm>
            <a:off x="2857500" y="512763"/>
            <a:ext cx="3429000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40" name="Google Shape;340;g242235294ad_2_304:notes"/>
          <p:cNvSpPr txBox="1"/>
          <p:nvPr>
            <p:ph idx="1" type="body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 can see that strapi is open source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Finding a bug by code reviewing that open source project will yield result in our bb target</a:t>
            </a:r>
            <a:endParaRPr/>
          </a:p>
        </p:txBody>
      </p:sp>
      <p:sp>
        <p:nvSpPr>
          <p:cNvPr id="341" name="Google Shape;341;g242235294ad_2_304:notes"/>
          <p:cNvSpPr txBox="1"/>
          <p:nvPr>
            <p:ph idx="11" type="ftr"/>
          </p:nvPr>
        </p:nvSpPr>
        <p:spPr>
          <a:xfrm>
            <a:off x="0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342" name="Google Shape;342;g242235294ad_2_304:notes"/>
          <p:cNvSpPr txBox="1"/>
          <p:nvPr>
            <p:ph idx="12" type="sldNum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g242235294ad_2_314:notes"/>
          <p:cNvSpPr txBox="1"/>
          <p:nvPr>
            <p:ph idx="2" type="hdr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349" name="Google Shape;349;g242235294ad_2_314:notes"/>
          <p:cNvSpPr txBox="1"/>
          <p:nvPr>
            <p:ph idx="10" type="dt"/>
          </p:nvPr>
        </p:nvSpPr>
        <p:spPr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1.7.2013</a:t>
            </a:r>
            <a:endParaRPr/>
          </a:p>
        </p:txBody>
      </p:sp>
      <p:sp>
        <p:nvSpPr>
          <p:cNvPr id="350" name="Google Shape;350;g242235294ad_2_314:notes"/>
          <p:cNvSpPr/>
          <p:nvPr>
            <p:ph idx="3" type="sldImg"/>
          </p:nvPr>
        </p:nvSpPr>
        <p:spPr>
          <a:xfrm>
            <a:off x="2857500" y="512763"/>
            <a:ext cx="3429000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51" name="Google Shape;351;g242235294ad_2_314:notes"/>
          <p:cNvSpPr txBox="1"/>
          <p:nvPr>
            <p:ph idx="1" type="body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Now farm the 0-day that you found</a:t>
            </a:r>
            <a:endParaRPr/>
          </a:p>
        </p:txBody>
      </p:sp>
      <p:sp>
        <p:nvSpPr>
          <p:cNvPr id="352" name="Google Shape;352;g242235294ad_2_314:notes"/>
          <p:cNvSpPr txBox="1"/>
          <p:nvPr>
            <p:ph idx="11" type="ftr"/>
          </p:nvPr>
        </p:nvSpPr>
        <p:spPr>
          <a:xfrm>
            <a:off x="0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353" name="Google Shape;353;g242235294ad_2_314:notes"/>
          <p:cNvSpPr txBox="1"/>
          <p:nvPr>
            <p:ph idx="12" type="sldNum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7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g242235294ad_2_323:notes"/>
          <p:cNvSpPr txBox="1"/>
          <p:nvPr>
            <p:ph idx="2" type="hdr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359" name="Google Shape;359;g242235294ad_2_323:notes"/>
          <p:cNvSpPr txBox="1"/>
          <p:nvPr>
            <p:ph idx="10" type="dt"/>
          </p:nvPr>
        </p:nvSpPr>
        <p:spPr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1.7.2013</a:t>
            </a:r>
            <a:endParaRPr/>
          </a:p>
        </p:txBody>
      </p:sp>
      <p:sp>
        <p:nvSpPr>
          <p:cNvPr id="360" name="Google Shape;360;g242235294ad_2_323:notes"/>
          <p:cNvSpPr/>
          <p:nvPr>
            <p:ph idx="3" type="sldImg"/>
          </p:nvPr>
        </p:nvSpPr>
        <p:spPr>
          <a:xfrm>
            <a:off x="2857500" y="512763"/>
            <a:ext cx="3429000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61" name="Google Shape;361;g242235294ad_2_323:notes"/>
          <p:cNvSpPr txBox="1"/>
          <p:nvPr>
            <p:ph idx="1" type="body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Look for recently released CVEs in the popular software and get the poc out of it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Report vuln portals to the BBPs</a:t>
            </a:r>
            <a:endParaRPr/>
          </a:p>
        </p:txBody>
      </p:sp>
      <p:sp>
        <p:nvSpPr>
          <p:cNvPr id="362" name="Google Shape;362;g242235294ad_2_323:notes"/>
          <p:cNvSpPr txBox="1"/>
          <p:nvPr>
            <p:ph idx="11" type="ftr"/>
          </p:nvPr>
        </p:nvSpPr>
        <p:spPr>
          <a:xfrm>
            <a:off x="0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363" name="Google Shape;363;g242235294ad_2_323:notes"/>
          <p:cNvSpPr txBox="1"/>
          <p:nvPr>
            <p:ph idx="12" type="sldNum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7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g242235294ad_2_332:notes"/>
          <p:cNvSpPr txBox="1"/>
          <p:nvPr>
            <p:ph idx="2" type="hdr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369" name="Google Shape;369;g242235294ad_2_332:notes"/>
          <p:cNvSpPr txBox="1"/>
          <p:nvPr>
            <p:ph idx="10" type="dt"/>
          </p:nvPr>
        </p:nvSpPr>
        <p:spPr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1.7.2013</a:t>
            </a:r>
            <a:endParaRPr/>
          </a:p>
        </p:txBody>
      </p:sp>
      <p:sp>
        <p:nvSpPr>
          <p:cNvPr id="370" name="Google Shape;370;g242235294ad_2_332:notes"/>
          <p:cNvSpPr/>
          <p:nvPr>
            <p:ph idx="3" type="sldImg"/>
          </p:nvPr>
        </p:nvSpPr>
        <p:spPr>
          <a:xfrm>
            <a:off x="2857500" y="512763"/>
            <a:ext cx="3429000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71" name="Google Shape;371;g242235294ad_2_332:notes"/>
          <p:cNvSpPr txBox="1"/>
          <p:nvPr>
            <p:ph idx="1" type="body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2" name="Google Shape;372;g242235294ad_2_332:notes"/>
          <p:cNvSpPr txBox="1"/>
          <p:nvPr>
            <p:ph idx="11" type="ftr"/>
          </p:nvPr>
        </p:nvSpPr>
        <p:spPr>
          <a:xfrm>
            <a:off x="0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373" name="Google Shape;373;g242235294ad_2_332:notes"/>
          <p:cNvSpPr txBox="1"/>
          <p:nvPr>
            <p:ph idx="12" type="sldNum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8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g243a6413837_0_0:notes"/>
          <p:cNvSpPr txBox="1"/>
          <p:nvPr>
            <p:ph idx="2" type="hdr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380" name="Google Shape;380;g243a6413837_0_0:notes"/>
          <p:cNvSpPr txBox="1"/>
          <p:nvPr>
            <p:ph idx="10" type="dt"/>
          </p:nvPr>
        </p:nvSpPr>
        <p:spPr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1.7.2013</a:t>
            </a:r>
            <a:endParaRPr/>
          </a:p>
        </p:txBody>
      </p:sp>
      <p:sp>
        <p:nvSpPr>
          <p:cNvPr id="381" name="Google Shape;381;g243a6413837_0_0:notes"/>
          <p:cNvSpPr/>
          <p:nvPr>
            <p:ph idx="3" type="sldImg"/>
          </p:nvPr>
        </p:nvSpPr>
        <p:spPr>
          <a:xfrm>
            <a:off x="2857500" y="512763"/>
            <a:ext cx="3429000" cy="2567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82" name="Google Shape;382;g243a6413837_0_0:notes"/>
          <p:cNvSpPr txBox="1"/>
          <p:nvPr>
            <p:ph idx="1" type="body"/>
          </p:nvPr>
        </p:nvSpPr>
        <p:spPr>
          <a:xfrm>
            <a:off x="914400" y="3251200"/>
            <a:ext cx="7315200" cy="308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Now that you know what code review is, why you should learn and how you can monetize it, let’s get started into it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But before starting, there are some prerequisites</a:t>
            </a:r>
            <a:endParaRPr/>
          </a:p>
        </p:txBody>
      </p:sp>
      <p:sp>
        <p:nvSpPr>
          <p:cNvPr id="383" name="Google Shape;383;g243a6413837_0_0:notes"/>
          <p:cNvSpPr txBox="1"/>
          <p:nvPr>
            <p:ph idx="11" type="ftr"/>
          </p:nvPr>
        </p:nvSpPr>
        <p:spPr>
          <a:xfrm>
            <a:off x="0" y="6502400"/>
            <a:ext cx="3962400" cy="341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384" name="Google Shape;384;g243a6413837_0_0:notes"/>
          <p:cNvSpPr txBox="1"/>
          <p:nvPr>
            <p:ph idx="12" type="sldNum"/>
          </p:nvPr>
        </p:nvSpPr>
        <p:spPr>
          <a:xfrm>
            <a:off x="5180013" y="6502400"/>
            <a:ext cx="3962400" cy="341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9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g242235294ad_2_351:notes"/>
          <p:cNvSpPr txBox="1"/>
          <p:nvPr>
            <p:ph idx="2" type="hdr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391" name="Google Shape;391;g242235294ad_2_351:notes"/>
          <p:cNvSpPr txBox="1"/>
          <p:nvPr>
            <p:ph idx="10" type="dt"/>
          </p:nvPr>
        </p:nvSpPr>
        <p:spPr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1.7.2013</a:t>
            </a:r>
            <a:endParaRPr/>
          </a:p>
        </p:txBody>
      </p:sp>
      <p:sp>
        <p:nvSpPr>
          <p:cNvPr id="392" name="Google Shape;392;g242235294ad_2_351:notes"/>
          <p:cNvSpPr/>
          <p:nvPr>
            <p:ph idx="3" type="sldImg"/>
          </p:nvPr>
        </p:nvSpPr>
        <p:spPr>
          <a:xfrm>
            <a:off x="2857500" y="512763"/>
            <a:ext cx="3429000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93" name="Google Shape;393;g242235294ad_2_351:notes"/>
          <p:cNvSpPr txBox="1"/>
          <p:nvPr>
            <p:ph idx="1" type="body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Most fundamental thing is learn to code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To read code, you need to understand code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To understand code, you need to write code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Any programming language of your choice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Get the basics like variables, data types, functions, loops, OOP</a:t>
            </a:r>
            <a:endParaRPr/>
          </a:p>
        </p:txBody>
      </p:sp>
      <p:sp>
        <p:nvSpPr>
          <p:cNvPr id="394" name="Google Shape;394;g242235294ad_2_351:notes"/>
          <p:cNvSpPr txBox="1"/>
          <p:nvPr>
            <p:ph idx="11" type="ftr"/>
          </p:nvPr>
        </p:nvSpPr>
        <p:spPr>
          <a:xfrm>
            <a:off x="0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395" name="Google Shape;395;g242235294ad_2_351:notes"/>
          <p:cNvSpPr txBox="1"/>
          <p:nvPr>
            <p:ph idx="12" type="sldNum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9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g242235294ad_2_360:notes"/>
          <p:cNvSpPr txBox="1"/>
          <p:nvPr>
            <p:ph idx="2" type="hdr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401" name="Google Shape;401;g242235294ad_2_360:notes"/>
          <p:cNvSpPr txBox="1"/>
          <p:nvPr>
            <p:ph idx="10" type="dt"/>
          </p:nvPr>
        </p:nvSpPr>
        <p:spPr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1.7.2013</a:t>
            </a:r>
            <a:endParaRPr/>
          </a:p>
        </p:txBody>
      </p:sp>
      <p:sp>
        <p:nvSpPr>
          <p:cNvPr id="402" name="Google Shape;402;g242235294ad_2_360:notes"/>
          <p:cNvSpPr/>
          <p:nvPr>
            <p:ph idx="3" type="sldImg"/>
          </p:nvPr>
        </p:nvSpPr>
        <p:spPr>
          <a:xfrm>
            <a:off x="2857500" y="512763"/>
            <a:ext cx="3429000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03" name="Google Shape;403;g242235294ad_2_360:notes"/>
          <p:cNvSpPr txBox="1"/>
          <p:nvPr>
            <p:ph idx="1" type="body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Create a webapp to get developer’s perspective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Think like a dev to hack the dev’s mind</a:t>
            </a:r>
            <a:endParaRPr/>
          </a:p>
        </p:txBody>
      </p:sp>
      <p:sp>
        <p:nvSpPr>
          <p:cNvPr id="404" name="Google Shape;404;g242235294ad_2_360:notes"/>
          <p:cNvSpPr txBox="1"/>
          <p:nvPr>
            <p:ph idx="11" type="ftr"/>
          </p:nvPr>
        </p:nvSpPr>
        <p:spPr>
          <a:xfrm>
            <a:off x="0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405" name="Google Shape;405;g242235294ad_2_360:notes"/>
          <p:cNvSpPr txBox="1"/>
          <p:nvPr>
            <p:ph idx="12" type="sldNum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g242235294ad_2_371:notes"/>
          <p:cNvSpPr txBox="1"/>
          <p:nvPr>
            <p:ph idx="2" type="hdr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413" name="Google Shape;413;g242235294ad_2_371:notes"/>
          <p:cNvSpPr txBox="1"/>
          <p:nvPr>
            <p:ph idx="10" type="dt"/>
          </p:nvPr>
        </p:nvSpPr>
        <p:spPr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1.7.2013</a:t>
            </a:r>
            <a:endParaRPr/>
          </a:p>
        </p:txBody>
      </p:sp>
      <p:sp>
        <p:nvSpPr>
          <p:cNvPr id="414" name="Google Shape;414;g242235294ad_2_371:notes"/>
          <p:cNvSpPr/>
          <p:nvPr>
            <p:ph idx="3" type="sldImg"/>
          </p:nvPr>
        </p:nvSpPr>
        <p:spPr>
          <a:xfrm>
            <a:off x="2857500" y="512763"/>
            <a:ext cx="3429000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15" name="Google Shape;415;g242235294ad_2_371:notes"/>
          <p:cNvSpPr txBox="1"/>
          <p:nvPr>
            <p:ph idx="1" type="body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Getting started by learning the vulnerable code patterns</a:t>
            </a:r>
            <a:endParaRPr/>
          </a:p>
        </p:txBody>
      </p:sp>
      <p:sp>
        <p:nvSpPr>
          <p:cNvPr id="416" name="Google Shape;416;g242235294ad_2_371:notes"/>
          <p:cNvSpPr txBox="1"/>
          <p:nvPr>
            <p:ph idx="11" type="ftr"/>
          </p:nvPr>
        </p:nvSpPr>
        <p:spPr>
          <a:xfrm>
            <a:off x="0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417" name="Google Shape;417;g242235294ad_2_371:notes"/>
          <p:cNvSpPr txBox="1"/>
          <p:nvPr>
            <p:ph idx="12" type="sldNum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2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g242235294ad_2_380:notes"/>
          <p:cNvSpPr txBox="1"/>
          <p:nvPr>
            <p:ph idx="2" type="hdr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424" name="Google Shape;424;g242235294ad_2_380:notes"/>
          <p:cNvSpPr txBox="1"/>
          <p:nvPr>
            <p:ph idx="10" type="dt"/>
          </p:nvPr>
        </p:nvSpPr>
        <p:spPr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1.7.2013</a:t>
            </a:r>
            <a:endParaRPr/>
          </a:p>
        </p:txBody>
      </p:sp>
      <p:sp>
        <p:nvSpPr>
          <p:cNvPr id="425" name="Google Shape;425;g242235294ad_2_380:notes"/>
          <p:cNvSpPr/>
          <p:nvPr>
            <p:ph idx="3" type="sldImg"/>
          </p:nvPr>
        </p:nvSpPr>
        <p:spPr>
          <a:xfrm>
            <a:off x="2857500" y="512763"/>
            <a:ext cx="3429000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26" name="Google Shape;426;g242235294ad_2_380:notes"/>
          <p:cNvSpPr txBox="1"/>
          <p:nvPr>
            <p:ph idx="1" type="body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 now get back to dvwa, circle of life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Instead of firing random payloads, look at the code and try figuring out the payload from there</a:t>
            </a:r>
            <a:endParaRPr/>
          </a:p>
        </p:txBody>
      </p:sp>
      <p:sp>
        <p:nvSpPr>
          <p:cNvPr id="427" name="Google Shape;427;g242235294ad_2_380:notes"/>
          <p:cNvSpPr txBox="1"/>
          <p:nvPr>
            <p:ph idx="11" type="ftr"/>
          </p:nvPr>
        </p:nvSpPr>
        <p:spPr>
          <a:xfrm>
            <a:off x="0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428" name="Google Shape;428;g242235294ad_2_380:notes"/>
          <p:cNvSpPr txBox="1"/>
          <p:nvPr>
            <p:ph idx="12" type="sldNum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2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g242235294ad_2_389:notes"/>
          <p:cNvSpPr txBox="1"/>
          <p:nvPr>
            <p:ph idx="2" type="hdr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434" name="Google Shape;434;g242235294ad_2_389:notes"/>
          <p:cNvSpPr txBox="1"/>
          <p:nvPr>
            <p:ph idx="10" type="dt"/>
          </p:nvPr>
        </p:nvSpPr>
        <p:spPr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1.7.2013</a:t>
            </a:r>
            <a:endParaRPr/>
          </a:p>
        </p:txBody>
      </p:sp>
      <p:sp>
        <p:nvSpPr>
          <p:cNvPr id="435" name="Google Shape;435;g242235294ad_2_389:notes"/>
          <p:cNvSpPr/>
          <p:nvPr>
            <p:ph idx="3" type="sldImg"/>
          </p:nvPr>
        </p:nvSpPr>
        <p:spPr>
          <a:xfrm>
            <a:off x="2857500" y="512763"/>
            <a:ext cx="3429000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36" name="Google Shape;436;g242235294ad_2_389:notes"/>
          <p:cNvSpPr txBox="1"/>
          <p:nvPr>
            <p:ph idx="1" type="body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7" name="Google Shape;437;g242235294ad_2_389:notes"/>
          <p:cNvSpPr txBox="1"/>
          <p:nvPr>
            <p:ph idx="11" type="ftr"/>
          </p:nvPr>
        </p:nvSpPr>
        <p:spPr>
          <a:xfrm>
            <a:off x="0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438" name="Google Shape;438;g242235294ad_2_389:notes"/>
          <p:cNvSpPr txBox="1"/>
          <p:nvPr>
            <p:ph idx="12" type="sldNum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242235294ad_2_123:notes"/>
          <p:cNvSpPr txBox="1"/>
          <p:nvPr>
            <p:ph idx="2" type="hdr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155" name="Google Shape;155;g242235294ad_2_123:notes"/>
          <p:cNvSpPr txBox="1"/>
          <p:nvPr>
            <p:ph idx="10" type="dt"/>
          </p:nvPr>
        </p:nvSpPr>
        <p:spPr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1.7.2013</a:t>
            </a:r>
            <a:endParaRPr/>
          </a:p>
        </p:txBody>
      </p:sp>
      <p:sp>
        <p:nvSpPr>
          <p:cNvPr id="156" name="Google Shape;156;g242235294ad_2_123:notes"/>
          <p:cNvSpPr/>
          <p:nvPr>
            <p:ph idx="3" type="sldImg"/>
          </p:nvPr>
        </p:nvSpPr>
        <p:spPr>
          <a:xfrm>
            <a:off x="2857500" y="512763"/>
            <a:ext cx="3429000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7" name="Google Shape;157;g242235294ad_2_123:notes"/>
          <p:cNvSpPr txBox="1"/>
          <p:nvPr>
            <p:ph idx="1" type="body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8" name="Google Shape;158;g242235294ad_2_123:notes"/>
          <p:cNvSpPr txBox="1"/>
          <p:nvPr>
            <p:ph idx="11" type="ftr"/>
          </p:nvPr>
        </p:nvSpPr>
        <p:spPr>
          <a:xfrm>
            <a:off x="0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159" name="Google Shape;159;g242235294ad_2_123:notes"/>
          <p:cNvSpPr txBox="1"/>
          <p:nvPr>
            <p:ph idx="12" type="sldNum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2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g242235294ad_2_398:notes"/>
          <p:cNvSpPr txBox="1"/>
          <p:nvPr>
            <p:ph idx="2" type="hdr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444" name="Google Shape;444;g242235294ad_2_398:notes"/>
          <p:cNvSpPr txBox="1"/>
          <p:nvPr>
            <p:ph idx="10" type="dt"/>
          </p:nvPr>
        </p:nvSpPr>
        <p:spPr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1.7.2013</a:t>
            </a:r>
            <a:endParaRPr/>
          </a:p>
        </p:txBody>
      </p:sp>
      <p:sp>
        <p:nvSpPr>
          <p:cNvPr id="445" name="Google Shape;445;g242235294ad_2_398:notes"/>
          <p:cNvSpPr/>
          <p:nvPr>
            <p:ph idx="3" type="sldImg"/>
          </p:nvPr>
        </p:nvSpPr>
        <p:spPr>
          <a:xfrm>
            <a:off x="2857500" y="512763"/>
            <a:ext cx="3429000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46" name="Google Shape;446;g242235294ad_2_398:notes"/>
          <p:cNvSpPr txBox="1"/>
          <p:nvPr>
            <p:ph idx="1" type="body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Someone requested a CVE for DVWA in back in August</a:t>
            </a:r>
            <a:endParaRPr/>
          </a:p>
        </p:txBody>
      </p:sp>
      <p:sp>
        <p:nvSpPr>
          <p:cNvPr id="447" name="Google Shape;447;g242235294ad_2_398:notes"/>
          <p:cNvSpPr txBox="1"/>
          <p:nvPr>
            <p:ph idx="11" type="ftr"/>
          </p:nvPr>
        </p:nvSpPr>
        <p:spPr>
          <a:xfrm>
            <a:off x="0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448" name="Google Shape;448;g242235294ad_2_398:notes"/>
          <p:cNvSpPr txBox="1"/>
          <p:nvPr>
            <p:ph idx="12" type="sldNum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3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g242235294ad_2_417:notes"/>
          <p:cNvSpPr txBox="1"/>
          <p:nvPr>
            <p:ph idx="2" type="hdr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455" name="Google Shape;455;g242235294ad_2_417:notes"/>
          <p:cNvSpPr txBox="1"/>
          <p:nvPr>
            <p:ph idx="10" type="dt"/>
          </p:nvPr>
        </p:nvSpPr>
        <p:spPr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1.7.2013</a:t>
            </a:r>
            <a:endParaRPr/>
          </a:p>
        </p:txBody>
      </p:sp>
      <p:sp>
        <p:nvSpPr>
          <p:cNvPr id="456" name="Google Shape;456;g242235294ad_2_417:notes"/>
          <p:cNvSpPr/>
          <p:nvPr>
            <p:ph idx="3" type="sldImg"/>
          </p:nvPr>
        </p:nvSpPr>
        <p:spPr>
          <a:xfrm>
            <a:off x="2857500" y="512763"/>
            <a:ext cx="3429000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57" name="Google Shape;457;g242235294ad_2_417:notes"/>
          <p:cNvSpPr txBox="1"/>
          <p:nvPr>
            <p:ph idx="1" type="body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Best way to learn in infosec is CTF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Lots of CTFs available that provide the source code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8" name="Google Shape;458;g242235294ad_2_417:notes"/>
          <p:cNvSpPr txBox="1"/>
          <p:nvPr>
            <p:ph idx="11" type="ftr"/>
          </p:nvPr>
        </p:nvSpPr>
        <p:spPr>
          <a:xfrm>
            <a:off x="0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459" name="Google Shape;459;g242235294ad_2_417:notes"/>
          <p:cNvSpPr txBox="1"/>
          <p:nvPr>
            <p:ph idx="12" type="sldNum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3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g242235294ad_2_408:notes"/>
          <p:cNvSpPr txBox="1"/>
          <p:nvPr>
            <p:ph idx="2" type="hdr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465" name="Google Shape;465;g242235294ad_2_408:notes"/>
          <p:cNvSpPr txBox="1"/>
          <p:nvPr>
            <p:ph idx="10" type="dt"/>
          </p:nvPr>
        </p:nvSpPr>
        <p:spPr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1.7.2013</a:t>
            </a:r>
            <a:endParaRPr/>
          </a:p>
        </p:txBody>
      </p:sp>
      <p:sp>
        <p:nvSpPr>
          <p:cNvPr id="466" name="Google Shape;466;g242235294ad_2_408:notes"/>
          <p:cNvSpPr/>
          <p:nvPr>
            <p:ph idx="3" type="sldImg"/>
          </p:nvPr>
        </p:nvSpPr>
        <p:spPr>
          <a:xfrm>
            <a:off x="2857500" y="512763"/>
            <a:ext cx="3429000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67" name="Google Shape;467;g242235294ad_2_408:notes"/>
          <p:cNvSpPr txBox="1"/>
          <p:nvPr>
            <p:ph idx="1" type="body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Lots of faulty and non-faulty code rules</a:t>
            </a:r>
            <a:endParaRPr/>
          </a:p>
        </p:txBody>
      </p:sp>
      <p:sp>
        <p:nvSpPr>
          <p:cNvPr id="468" name="Google Shape;468;g242235294ad_2_408:notes"/>
          <p:cNvSpPr txBox="1"/>
          <p:nvPr>
            <p:ph idx="11" type="ftr"/>
          </p:nvPr>
        </p:nvSpPr>
        <p:spPr>
          <a:xfrm>
            <a:off x="0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469" name="Google Shape;469;g242235294ad_2_408:notes"/>
          <p:cNvSpPr txBox="1"/>
          <p:nvPr>
            <p:ph idx="12" type="sldNum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3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Google Shape;474;g242235294ad_2_426:notes"/>
          <p:cNvSpPr txBox="1"/>
          <p:nvPr>
            <p:ph idx="2" type="hdr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475" name="Google Shape;475;g242235294ad_2_426:notes"/>
          <p:cNvSpPr txBox="1"/>
          <p:nvPr>
            <p:ph idx="10" type="dt"/>
          </p:nvPr>
        </p:nvSpPr>
        <p:spPr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1.7.2013</a:t>
            </a:r>
            <a:endParaRPr/>
          </a:p>
        </p:txBody>
      </p:sp>
      <p:sp>
        <p:nvSpPr>
          <p:cNvPr id="476" name="Google Shape;476;g242235294ad_2_426:notes"/>
          <p:cNvSpPr/>
          <p:nvPr>
            <p:ph idx="3" type="sldImg"/>
          </p:nvPr>
        </p:nvSpPr>
        <p:spPr>
          <a:xfrm>
            <a:off x="2857500" y="512763"/>
            <a:ext cx="3429000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77" name="Google Shape;477;g242235294ad_2_426:notes"/>
          <p:cNvSpPr txBox="1"/>
          <p:nvPr>
            <p:ph idx="1" type="body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8" name="Google Shape;478;g242235294ad_2_426:notes"/>
          <p:cNvSpPr txBox="1"/>
          <p:nvPr>
            <p:ph idx="11" type="ftr"/>
          </p:nvPr>
        </p:nvSpPr>
        <p:spPr>
          <a:xfrm>
            <a:off x="0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479" name="Google Shape;479;g242235294ad_2_426:notes"/>
          <p:cNvSpPr txBox="1"/>
          <p:nvPr>
            <p:ph idx="12" type="sldNum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3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g242235294ad_2_435:notes"/>
          <p:cNvSpPr txBox="1"/>
          <p:nvPr>
            <p:ph idx="2" type="hdr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485" name="Google Shape;485;g242235294ad_2_435:notes"/>
          <p:cNvSpPr txBox="1"/>
          <p:nvPr>
            <p:ph idx="10" type="dt"/>
          </p:nvPr>
        </p:nvSpPr>
        <p:spPr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1.7.2013</a:t>
            </a:r>
            <a:endParaRPr/>
          </a:p>
        </p:txBody>
      </p:sp>
      <p:sp>
        <p:nvSpPr>
          <p:cNvPr id="486" name="Google Shape;486;g242235294ad_2_435:notes"/>
          <p:cNvSpPr/>
          <p:nvPr>
            <p:ph idx="3" type="sldImg"/>
          </p:nvPr>
        </p:nvSpPr>
        <p:spPr>
          <a:xfrm>
            <a:off x="2857500" y="512763"/>
            <a:ext cx="3429000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87" name="Google Shape;487;g242235294ad_2_435:notes"/>
          <p:cNvSpPr txBox="1"/>
          <p:nvPr>
            <p:ph idx="1" type="body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8" name="Google Shape;488;g242235294ad_2_435:notes"/>
          <p:cNvSpPr txBox="1"/>
          <p:nvPr>
            <p:ph idx="11" type="ftr"/>
          </p:nvPr>
        </p:nvSpPr>
        <p:spPr>
          <a:xfrm>
            <a:off x="0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489" name="Google Shape;489;g242235294ad_2_435:notes"/>
          <p:cNvSpPr txBox="1"/>
          <p:nvPr>
            <p:ph idx="12" type="sldNum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4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Google Shape;495;g242235294ad_2_444:notes"/>
          <p:cNvSpPr txBox="1"/>
          <p:nvPr>
            <p:ph idx="2" type="hdr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496" name="Google Shape;496;g242235294ad_2_444:notes"/>
          <p:cNvSpPr txBox="1"/>
          <p:nvPr>
            <p:ph idx="10" type="dt"/>
          </p:nvPr>
        </p:nvSpPr>
        <p:spPr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1.7.2013</a:t>
            </a:r>
            <a:endParaRPr/>
          </a:p>
        </p:txBody>
      </p:sp>
      <p:sp>
        <p:nvSpPr>
          <p:cNvPr id="497" name="Google Shape;497;g242235294ad_2_444:notes"/>
          <p:cNvSpPr/>
          <p:nvPr>
            <p:ph idx="3" type="sldImg"/>
          </p:nvPr>
        </p:nvSpPr>
        <p:spPr>
          <a:xfrm>
            <a:off x="2857500" y="512763"/>
            <a:ext cx="3429000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98" name="Google Shape;498;g242235294ad_2_444:notes"/>
          <p:cNvSpPr txBox="1"/>
          <p:nvPr>
            <p:ph idx="1" type="body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Lots of open source wordpress plugins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Try to find bugs in less-known plugins and start from there</a:t>
            </a:r>
            <a:endParaRPr/>
          </a:p>
        </p:txBody>
      </p:sp>
      <p:sp>
        <p:nvSpPr>
          <p:cNvPr id="499" name="Google Shape;499;g242235294ad_2_444:notes"/>
          <p:cNvSpPr txBox="1"/>
          <p:nvPr>
            <p:ph idx="11" type="ftr"/>
          </p:nvPr>
        </p:nvSpPr>
        <p:spPr>
          <a:xfrm>
            <a:off x="0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500" name="Google Shape;500;g242235294ad_2_444:notes"/>
          <p:cNvSpPr txBox="1"/>
          <p:nvPr>
            <p:ph idx="12" type="sldNum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4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Google Shape;505;g242235294ad_2_453:notes"/>
          <p:cNvSpPr txBox="1"/>
          <p:nvPr>
            <p:ph idx="2" type="hdr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506" name="Google Shape;506;g242235294ad_2_453:notes"/>
          <p:cNvSpPr txBox="1"/>
          <p:nvPr>
            <p:ph idx="10" type="dt"/>
          </p:nvPr>
        </p:nvSpPr>
        <p:spPr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1.7.2013</a:t>
            </a:r>
            <a:endParaRPr/>
          </a:p>
        </p:txBody>
      </p:sp>
      <p:sp>
        <p:nvSpPr>
          <p:cNvPr id="507" name="Google Shape;507;g242235294ad_2_453:notes"/>
          <p:cNvSpPr/>
          <p:nvPr>
            <p:ph idx="3" type="sldImg"/>
          </p:nvPr>
        </p:nvSpPr>
        <p:spPr>
          <a:xfrm>
            <a:off x="2857500" y="512763"/>
            <a:ext cx="3429000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08" name="Google Shape;508;g242235294ad_2_453:notes"/>
          <p:cNvSpPr txBox="1"/>
          <p:nvPr>
            <p:ph idx="1" type="body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9" name="Google Shape;509;g242235294ad_2_453:notes"/>
          <p:cNvSpPr txBox="1"/>
          <p:nvPr>
            <p:ph idx="11" type="ftr"/>
          </p:nvPr>
        </p:nvSpPr>
        <p:spPr>
          <a:xfrm>
            <a:off x="0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510" name="Google Shape;510;g242235294ad_2_453:notes"/>
          <p:cNvSpPr txBox="1"/>
          <p:nvPr>
            <p:ph idx="12" type="sldNum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5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Google Shape;516;g242235294ad_2_463:notes"/>
          <p:cNvSpPr txBox="1"/>
          <p:nvPr>
            <p:ph idx="2" type="hdr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517" name="Google Shape;517;g242235294ad_2_463:notes"/>
          <p:cNvSpPr txBox="1"/>
          <p:nvPr>
            <p:ph idx="10" type="dt"/>
          </p:nvPr>
        </p:nvSpPr>
        <p:spPr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1.7.2013</a:t>
            </a:r>
            <a:endParaRPr/>
          </a:p>
        </p:txBody>
      </p:sp>
      <p:sp>
        <p:nvSpPr>
          <p:cNvPr id="518" name="Google Shape;518;g242235294ad_2_463:notes"/>
          <p:cNvSpPr/>
          <p:nvPr>
            <p:ph idx="3" type="sldImg"/>
          </p:nvPr>
        </p:nvSpPr>
        <p:spPr>
          <a:xfrm>
            <a:off x="2857500" y="512763"/>
            <a:ext cx="3429000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19" name="Google Shape;519;g242235294ad_2_463:notes"/>
          <p:cNvSpPr txBox="1"/>
          <p:nvPr>
            <p:ph idx="1" type="body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Millions of github repo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Find bugs in less-known repo</a:t>
            </a:r>
            <a:endParaRPr/>
          </a:p>
        </p:txBody>
      </p:sp>
      <p:sp>
        <p:nvSpPr>
          <p:cNvPr id="520" name="Google Shape;520;g242235294ad_2_463:notes"/>
          <p:cNvSpPr txBox="1"/>
          <p:nvPr>
            <p:ph idx="11" type="ftr"/>
          </p:nvPr>
        </p:nvSpPr>
        <p:spPr>
          <a:xfrm>
            <a:off x="0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521" name="Google Shape;521;g242235294ad_2_463:notes"/>
          <p:cNvSpPr txBox="1"/>
          <p:nvPr>
            <p:ph idx="12" type="sldNum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5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Google Shape;526;g243a6413837_0_12:notes"/>
          <p:cNvSpPr txBox="1"/>
          <p:nvPr>
            <p:ph idx="2" type="hdr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527" name="Google Shape;527;g243a6413837_0_12:notes"/>
          <p:cNvSpPr txBox="1"/>
          <p:nvPr>
            <p:ph idx="10" type="dt"/>
          </p:nvPr>
        </p:nvSpPr>
        <p:spPr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1.7.2013</a:t>
            </a:r>
            <a:endParaRPr/>
          </a:p>
        </p:txBody>
      </p:sp>
      <p:sp>
        <p:nvSpPr>
          <p:cNvPr id="528" name="Google Shape;528;g243a6413837_0_12:notes"/>
          <p:cNvSpPr/>
          <p:nvPr>
            <p:ph idx="3" type="sldImg"/>
          </p:nvPr>
        </p:nvSpPr>
        <p:spPr>
          <a:xfrm>
            <a:off x="2857500" y="512763"/>
            <a:ext cx="3429000" cy="2567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29" name="Google Shape;529;g243a6413837_0_12:notes"/>
          <p:cNvSpPr txBox="1"/>
          <p:nvPr>
            <p:ph idx="1" type="body"/>
          </p:nvPr>
        </p:nvSpPr>
        <p:spPr>
          <a:xfrm>
            <a:off x="914400" y="3251200"/>
            <a:ext cx="7315200" cy="308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0" name="Google Shape;530;g243a6413837_0_12:notes"/>
          <p:cNvSpPr txBox="1"/>
          <p:nvPr>
            <p:ph idx="11" type="ftr"/>
          </p:nvPr>
        </p:nvSpPr>
        <p:spPr>
          <a:xfrm>
            <a:off x="0" y="6502400"/>
            <a:ext cx="3962400" cy="341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531" name="Google Shape;531;g243a6413837_0_12:notes"/>
          <p:cNvSpPr txBox="1"/>
          <p:nvPr>
            <p:ph idx="12" type="sldNum"/>
          </p:nvPr>
        </p:nvSpPr>
        <p:spPr>
          <a:xfrm>
            <a:off x="5180013" y="6502400"/>
            <a:ext cx="3962400" cy="341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6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g242235294ad_2_473:notes"/>
          <p:cNvSpPr txBox="1"/>
          <p:nvPr>
            <p:ph idx="2" type="hdr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538" name="Google Shape;538;g242235294ad_2_473:notes"/>
          <p:cNvSpPr txBox="1"/>
          <p:nvPr>
            <p:ph idx="10" type="dt"/>
          </p:nvPr>
        </p:nvSpPr>
        <p:spPr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1.7.2013</a:t>
            </a:r>
            <a:endParaRPr/>
          </a:p>
        </p:txBody>
      </p:sp>
      <p:sp>
        <p:nvSpPr>
          <p:cNvPr id="539" name="Google Shape;539;g242235294ad_2_473:notes"/>
          <p:cNvSpPr/>
          <p:nvPr>
            <p:ph idx="3" type="sldImg"/>
          </p:nvPr>
        </p:nvSpPr>
        <p:spPr>
          <a:xfrm>
            <a:off x="2857500" y="512763"/>
            <a:ext cx="3429000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40" name="Google Shape;540;g242235294ad_2_473:notes"/>
          <p:cNvSpPr txBox="1"/>
          <p:nvPr>
            <p:ph idx="1" type="body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Semgrep - Easier and beginner-friendly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CodeQL - Harder but can perform complex tasks</a:t>
            </a:r>
            <a:endParaRPr/>
          </a:p>
        </p:txBody>
      </p:sp>
      <p:sp>
        <p:nvSpPr>
          <p:cNvPr id="541" name="Google Shape;541;g242235294ad_2_473:notes"/>
          <p:cNvSpPr txBox="1"/>
          <p:nvPr>
            <p:ph idx="11" type="ftr"/>
          </p:nvPr>
        </p:nvSpPr>
        <p:spPr>
          <a:xfrm>
            <a:off x="0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542" name="Google Shape;542;g242235294ad_2_473:notes"/>
          <p:cNvSpPr txBox="1"/>
          <p:nvPr>
            <p:ph idx="12" type="sldNum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242235294ad_2_133:notes"/>
          <p:cNvSpPr txBox="1"/>
          <p:nvPr>
            <p:ph idx="2" type="hdr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166" name="Google Shape;166;g242235294ad_2_133:notes"/>
          <p:cNvSpPr txBox="1"/>
          <p:nvPr>
            <p:ph idx="10" type="dt"/>
          </p:nvPr>
        </p:nvSpPr>
        <p:spPr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1.7.2013</a:t>
            </a:r>
            <a:endParaRPr/>
          </a:p>
        </p:txBody>
      </p:sp>
      <p:sp>
        <p:nvSpPr>
          <p:cNvPr id="167" name="Google Shape;167;g242235294ad_2_133:notes"/>
          <p:cNvSpPr/>
          <p:nvPr>
            <p:ph idx="3" type="sldImg"/>
          </p:nvPr>
        </p:nvSpPr>
        <p:spPr>
          <a:xfrm>
            <a:off x="2857500" y="512763"/>
            <a:ext cx="3429000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8" name="Google Shape;168;g242235294ad_2_133:notes"/>
          <p:cNvSpPr txBox="1"/>
          <p:nvPr>
            <p:ph idx="1" type="body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 read the code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 find the bug</a:t>
            </a:r>
            <a:endParaRPr/>
          </a:p>
        </p:txBody>
      </p:sp>
      <p:sp>
        <p:nvSpPr>
          <p:cNvPr id="169" name="Google Shape;169;g242235294ad_2_133:notes"/>
          <p:cNvSpPr txBox="1"/>
          <p:nvPr>
            <p:ph idx="11" type="ftr"/>
          </p:nvPr>
        </p:nvSpPr>
        <p:spPr>
          <a:xfrm>
            <a:off x="0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170" name="Google Shape;170;g242235294ad_2_133:notes"/>
          <p:cNvSpPr txBox="1"/>
          <p:nvPr>
            <p:ph idx="12" type="sldNum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8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Google Shape;549;g242235294ad_2_484:notes"/>
          <p:cNvSpPr txBox="1"/>
          <p:nvPr>
            <p:ph idx="2" type="hdr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550" name="Google Shape;550;g242235294ad_2_484:notes"/>
          <p:cNvSpPr txBox="1"/>
          <p:nvPr>
            <p:ph idx="10" type="dt"/>
          </p:nvPr>
        </p:nvSpPr>
        <p:spPr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1.7.2013</a:t>
            </a:r>
            <a:endParaRPr/>
          </a:p>
        </p:txBody>
      </p:sp>
      <p:sp>
        <p:nvSpPr>
          <p:cNvPr id="551" name="Google Shape;551;g242235294ad_2_484:notes"/>
          <p:cNvSpPr/>
          <p:nvPr>
            <p:ph idx="3" type="sldImg"/>
          </p:nvPr>
        </p:nvSpPr>
        <p:spPr>
          <a:xfrm>
            <a:off x="2857500" y="512763"/>
            <a:ext cx="3429000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52" name="Google Shape;552;g242235294ad_2_484:notes"/>
          <p:cNvSpPr txBox="1"/>
          <p:nvPr>
            <p:ph idx="1" type="body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People disclose walkthrough for issues in open-source software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 can follow the walk-through/POC published by other people/companies to find root cause and understand it</a:t>
            </a:r>
            <a:endParaRPr/>
          </a:p>
        </p:txBody>
      </p:sp>
      <p:sp>
        <p:nvSpPr>
          <p:cNvPr id="553" name="Google Shape;553;g242235294ad_2_484:notes"/>
          <p:cNvSpPr txBox="1"/>
          <p:nvPr>
            <p:ph idx="11" type="ftr"/>
          </p:nvPr>
        </p:nvSpPr>
        <p:spPr>
          <a:xfrm>
            <a:off x="0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554" name="Google Shape;554;g242235294ad_2_484:notes"/>
          <p:cNvSpPr txBox="1"/>
          <p:nvPr>
            <p:ph idx="12" type="sldNum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9" name="Shape 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Google Shape;560;g242235294ad_2_494:notes"/>
          <p:cNvSpPr txBox="1"/>
          <p:nvPr>
            <p:ph idx="2" type="hdr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561" name="Google Shape;561;g242235294ad_2_494:notes"/>
          <p:cNvSpPr txBox="1"/>
          <p:nvPr>
            <p:ph idx="10" type="dt"/>
          </p:nvPr>
        </p:nvSpPr>
        <p:spPr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1.7.2013</a:t>
            </a:r>
            <a:endParaRPr/>
          </a:p>
        </p:txBody>
      </p:sp>
      <p:sp>
        <p:nvSpPr>
          <p:cNvPr id="562" name="Google Shape;562;g242235294ad_2_494:notes"/>
          <p:cNvSpPr/>
          <p:nvPr>
            <p:ph idx="3" type="sldImg"/>
          </p:nvPr>
        </p:nvSpPr>
        <p:spPr>
          <a:xfrm>
            <a:off x="2857500" y="512763"/>
            <a:ext cx="3429000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63" name="Google Shape;563;g242235294ad_2_494:notes"/>
          <p:cNvSpPr txBox="1"/>
          <p:nvPr>
            <p:ph idx="1" type="body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Best and the most fun thing to do</a:t>
            </a:r>
            <a:endParaRPr/>
          </a:p>
        </p:txBody>
      </p:sp>
      <p:sp>
        <p:nvSpPr>
          <p:cNvPr id="564" name="Google Shape;564;g242235294ad_2_494:notes"/>
          <p:cNvSpPr txBox="1"/>
          <p:nvPr>
            <p:ph idx="11" type="ftr"/>
          </p:nvPr>
        </p:nvSpPr>
        <p:spPr>
          <a:xfrm>
            <a:off x="0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565" name="Google Shape;565;g242235294ad_2_494:notes"/>
          <p:cNvSpPr txBox="1"/>
          <p:nvPr>
            <p:ph idx="12" type="sldNum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9" name="Shape 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Google Shape;570;g242235294ad_2_503:notes"/>
          <p:cNvSpPr txBox="1"/>
          <p:nvPr>
            <p:ph idx="2" type="hdr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571" name="Google Shape;571;g242235294ad_2_503:notes"/>
          <p:cNvSpPr txBox="1"/>
          <p:nvPr>
            <p:ph idx="10" type="dt"/>
          </p:nvPr>
        </p:nvSpPr>
        <p:spPr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1.7.2013</a:t>
            </a:r>
            <a:endParaRPr/>
          </a:p>
        </p:txBody>
      </p:sp>
      <p:sp>
        <p:nvSpPr>
          <p:cNvPr id="572" name="Google Shape;572;g242235294ad_2_503:notes"/>
          <p:cNvSpPr/>
          <p:nvPr>
            <p:ph idx="3" type="sldImg"/>
          </p:nvPr>
        </p:nvSpPr>
        <p:spPr>
          <a:xfrm>
            <a:off x="2857500" y="512763"/>
            <a:ext cx="3429000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73" name="Google Shape;573;g242235294ad_2_503:notes"/>
          <p:cNvSpPr txBox="1"/>
          <p:nvPr>
            <p:ph idx="1" type="body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4" name="Google Shape;574;g242235294ad_2_503:notes"/>
          <p:cNvSpPr txBox="1"/>
          <p:nvPr>
            <p:ph idx="11" type="ftr"/>
          </p:nvPr>
        </p:nvSpPr>
        <p:spPr>
          <a:xfrm>
            <a:off x="0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575" name="Google Shape;575;g242235294ad_2_503:notes"/>
          <p:cNvSpPr txBox="1"/>
          <p:nvPr>
            <p:ph idx="12" type="sldNum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0" name="Shape 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" name="Google Shape;581;g242235294ad_2_631:notes"/>
          <p:cNvSpPr txBox="1"/>
          <p:nvPr>
            <p:ph idx="2" type="hdr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582" name="Google Shape;582;g242235294ad_2_631:notes"/>
          <p:cNvSpPr txBox="1"/>
          <p:nvPr>
            <p:ph idx="10" type="dt"/>
          </p:nvPr>
        </p:nvSpPr>
        <p:spPr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1.7.2013</a:t>
            </a:r>
            <a:endParaRPr/>
          </a:p>
        </p:txBody>
      </p:sp>
      <p:sp>
        <p:nvSpPr>
          <p:cNvPr id="583" name="Google Shape;583;g242235294ad_2_631:notes"/>
          <p:cNvSpPr/>
          <p:nvPr>
            <p:ph idx="3" type="sldImg"/>
          </p:nvPr>
        </p:nvSpPr>
        <p:spPr>
          <a:xfrm>
            <a:off x="2857500" y="512763"/>
            <a:ext cx="3429000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84" name="Google Shape;584;g242235294ad_2_631:notes"/>
          <p:cNvSpPr txBox="1"/>
          <p:nvPr>
            <p:ph idx="1" type="body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5" name="Google Shape;585;g242235294ad_2_631:notes"/>
          <p:cNvSpPr txBox="1"/>
          <p:nvPr>
            <p:ph idx="11" type="ftr"/>
          </p:nvPr>
        </p:nvSpPr>
        <p:spPr>
          <a:xfrm>
            <a:off x="0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586" name="Google Shape;586;g242235294ad_2_631:notes"/>
          <p:cNvSpPr txBox="1"/>
          <p:nvPr>
            <p:ph idx="12" type="sldNum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1" name="Shape 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" name="Google Shape;592;g242235294ad_2_641:notes"/>
          <p:cNvSpPr txBox="1"/>
          <p:nvPr>
            <p:ph idx="2" type="hdr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593" name="Google Shape;593;g242235294ad_2_641:notes"/>
          <p:cNvSpPr txBox="1"/>
          <p:nvPr>
            <p:ph idx="10" type="dt"/>
          </p:nvPr>
        </p:nvSpPr>
        <p:spPr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1.7.2013</a:t>
            </a:r>
            <a:endParaRPr/>
          </a:p>
        </p:txBody>
      </p:sp>
      <p:sp>
        <p:nvSpPr>
          <p:cNvPr id="594" name="Google Shape;594;g242235294ad_2_641:notes"/>
          <p:cNvSpPr/>
          <p:nvPr>
            <p:ph idx="3" type="sldImg"/>
          </p:nvPr>
        </p:nvSpPr>
        <p:spPr>
          <a:xfrm>
            <a:off x="2857500" y="512763"/>
            <a:ext cx="3429000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95" name="Google Shape;595;g242235294ad_2_641:notes"/>
          <p:cNvSpPr txBox="1"/>
          <p:nvPr>
            <p:ph idx="1" type="body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6" name="Google Shape;596;g242235294ad_2_641:notes"/>
          <p:cNvSpPr txBox="1"/>
          <p:nvPr>
            <p:ph idx="11" type="ftr"/>
          </p:nvPr>
        </p:nvSpPr>
        <p:spPr>
          <a:xfrm>
            <a:off x="0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597" name="Google Shape;597;g242235294ad_2_641:notes"/>
          <p:cNvSpPr txBox="1"/>
          <p:nvPr>
            <p:ph idx="12" type="sldNum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1" name="Shape 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" name="Google Shape;602;g242235294ad_2_650:notes"/>
          <p:cNvSpPr txBox="1"/>
          <p:nvPr>
            <p:ph idx="2" type="hdr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603" name="Google Shape;603;g242235294ad_2_650:notes"/>
          <p:cNvSpPr txBox="1"/>
          <p:nvPr>
            <p:ph idx="10" type="dt"/>
          </p:nvPr>
        </p:nvSpPr>
        <p:spPr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1.7.2013</a:t>
            </a:r>
            <a:endParaRPr/>
          </a:p>
        </p:txBody>
      </p:sp>
      <p:sp>
        <p:nvSpPr>
          <p:cNvPr id="604" name="Google Shape;604;g242235294ad_2_650:notes"/>
          <p:cNvSpPr/>
          <p:nvPr>
            <p:ph idx="3" type="sldImg"/>
          </p:nvPr>
        </p:nvSpPr>
        <p:spPr>
          <a:xfrm>
            <a:off x="2857500" y="512763"/>
            <a:ext cx="3429000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05" name="Google Shape;605;g242235294ad_2_650:notes"/>
          <p:cNvSpPr txBox="1"/>
          <p:nvPr>
            <p:ph idx="1" type="body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Looking upon the github repo, a cve with the cvss score 10.0</a:t>
            </a:r>
            <a:endParaRPr/>
          </a:p>
        </p:txBody>
      </p:sp>
      <p:sp>
        <p:nvSpPr>
          <p:cNvPr id="606" name="Google Shape;606;g242235294ad_2_650:notes"/>
          <p:cNvSpPr txBox="1"/>
          <p:nvPr>
            <p:ph idx="11" type="ftr"/>
          </p:nvPr>
        </p:nvSpPr>
        <p:spPr>
          <a:xfrm>
            <a:off x="0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607" name="Google Shape;607;g242235294ad_2_650:notes"/>
          <p:cNvSpPr txBox="1"/>
          <p:nvPr>
            <p:ph idx="12" type="sldNum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r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1" name="Shape 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" name="Google Shape;612;g242235294ad_2_659:notes"/>
          <p:cNvSpPr txBox="1"/>
          <p:nvPr>
            <p:ph idx="2" type="hdr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613" name="Google Shape;613;g242235294ad_2_659:notes"/>
          <p:cNvSpPr txBox="1"/>
          <p:nvPr>
            <p:ph idx="10" type="dt"/>
          </p:nvPr>
        </p:nvSpPr>
        <p:spPr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1.7.2013</a:t>
            </a:r>
            <a:endParaRPr/>
          </a:p>
        </p:txBody>
      </p:sp>
      <p:sp>
        <p:nvSpPr>
          <p:cNvPr id="614" name="Google Shape;614;g242235294ad_2_659:notes"/>
          <p:cNvSpPr/>
          <p:nvPr>
            <p:ph idx="3" type="sldImg"/>
          </p:nvPr>
        </p:nvSpPr>
        <p:spPr>
          <a:xfrm>
            <a:off x="2857500" y="512763"/>
            <a:ext cx="3429000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15" name="Google Shape;615;g242235294ad_2_659:notes"/>
          <p:cNvSpPr txBox="1"/>
          <p:nvPr>
            <p:ph idx="1" type="body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Object destructirung assignment combined with path traversal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Local js file execute</a:t>
            </a:r>
            <a:endParaRPr/>
          </a:p>
        </p:txBody>
      </p:sp>
      <p:sp>
        <p:nvSpPr>
          <p:cNvPr id="616" name="Google Shape;616;g242235294ad_2_659:notes"/>
          <p:cNvSpPr txBox="1"/>
          <p:nvPr>
            <p:ph idx="11" type="ftr"/>
          </p:nvPr>
        </p:nvSpPr>
        <p:spPr>
          <a:xfrm>
            <a:off x="0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617" name="Google Shape;617;g242235294ad_2_659:notes"/>
          <p:cNvSpPr txBox="1"/>
          <p:nvPr>
            <p:ph idx="12" type="sldNum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r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1" name="Shape 6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" name="Google Shape;622;g242235294ad_2_668:notes"/>
          <p:cNvSpPr txBox="1"/>
          <p:nvPr>
            <p:ph idx="2" type="hdr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623" name="Google Shape;623;g242235294ad_2_668:notes"/>
          <p:cNvSpPr txBox="1"/>
          <p:nvPr>
            <p:ph idx="10" type="dt"/>
          </p:nvPr>
        </p:nvSpPr>
        <p:spPr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1.7.2013</a:t>
            </a:r>
            <a:endParaRPr/>
          </a:p>
        </p:txBody>
      </p:sp>
      <p:sp>
        <p:nvSpPr>
          <p:cNvPr id="624" name="Google Shape;624;g242235294ad_2_668:notes"/>
          <p:cNvSpPr/>
          <p:nvPr>
            <p:ph idx="3" type="sldImg"/>
          </p:nvPr>
        </p:nvSpPr>
        <p:spPr>
          <a:xfrm>
            <a:off x="2857500" y="512763"/>
            <a:ext cx="3429000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25" name="Google Shape;625;g242235294ad_2_668:notes"/>
          <p:cNvSpPr txBox="1"/>
          <p:nvPr>
            <p:ph idx="1" type="body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Assigning variables with the elements of arrays/objects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a,b assigned with 10,20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a is 10 and b is 20</a:t>
            </a:r>
            <a:endParaRPr/>
          </a:p>
        </p:txBody>
      </p:sp>
      <p:sp>
        <p:nvSpPr>
          <p:cNvPr id="626" name="Google Shape;626;g242235294ad_2_668:notes"/>
          <p:cNvSpPr txBox="1"/>
          <p:nvPr>
            <p:ph idx="11" type="ftr"/>
          </p:nvPr>
        </p:nvSpPr>
        <p:spPr>
          <a:xfrm>
            <a:off x="0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627" name="Google Shape;627;g242235294ad_2_668:notes"/>
          <p:cNvSpPr txBox="1"/>
          <p:nvPr>
            <p:ph idx="12" type="sldNum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r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3" name="Shape 6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" name="Google Shape;634;g242235294ad_2_679:notes"/>
          <p:cNvSpPr txBox="1"/>
          <p:nvPr>
            <p:ph idx="2" type="hdr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635" name="Google Shape;635;g242235294ad_2_679:notes"/>
          <p:cNvSpPr txBox="1"/>
          <p:nvPr>
            <p:ph idx="10" type="dt"/>
          </p:nvPr>
        </p:nvSpPr>
        <p:spPr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1.7.2013</a:t>
            </a:r>
            <a:endParaRPr/>
          </a:p>
        </p:txBody>
      </p:sp>
      <p:sp>
        <p:nvSpPr>
          <p:cNvPr id="636" name="Google Shape;636;g242235294ad_2_679:notes"/>
          <p:cNvSpPr/>
          <p:nvPr>
            <p:ph idx="3" type="sldImg"/>
          </p:nvPr>
        </p:nvSpPr>
        <p:spPr>
          <a:xfrm>
            <a:off x="2857500" y="512763"/>
            <a:ext cx="3429000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37" name="Google Shape;637;g242235294ad_2_679:notes"/>
          <p:cNvSpPr txBox="1"/>
          <p:nvPr>
            <p:ph idx="1" type="body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If a variable has triple dot, all the remaining values will be assigned with that var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Rest has the value of 30,40, 50</a:t>
            </a:r>
            <a:endParaRPr/>
          </a:p>
        </p:txBody>
      </p:sp>
      <p:sp>
        <p:nvSpPr>
          <p:cNvPr id="638" name="Google Shape;638;g242235294ad_2_679:notes"/>
          <p:cNvSpPr txBox="1"/>
          <p:nvPr>
            <p:ph idx="11" type="ftr"/>
          </p:nvPr>
        </p:nvSpPr>
        <p:spPr>
          <a:xfrm>
            <a:off x="0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639" name="Google Shape;639;g242235294ad_2_679:notes"/>
          <p:cNvSpPr txBox="1"/>
          <p:nvPr>
            <p:ph idx="12" type="sldNum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r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5" name="Shape 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" name="Google Shape;646;g242235294ad_2_690:notes"/>
          <p:cNvSpPr txBox="1"/>
          <p:nvPr>
            <p:ph idx="2" type="hdr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647" name="Google Shape;647;g242235294ad_2_690:notes"/>
          <p:cNvSpPr txBox="1"/>
          <p:nvPr>
            <p:ph idx="10" type="dt"/>
          </p:nvPr>
        </p:nvSpPr>
        <p:spPr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1.7.2013</a:t>
            </a:r>
            <a:endParaRPr/>
          </a:p>
        </p:txBody>
      </p:sp>
      <p:sp>
        <p:nvSpPr>
          <p:cNvPr id="648" name="Google Shape;648;g242235294ad_2_690:notes"/>
          <p:cNvSpPr/>
          <p:nvPr>
            <p:ph idx="3" type="sldImg"/>
          </p:nvPr>
        </p:nvSpPr>
        <p:spPr>
          <a:xfrm>
            <a:off x="2857500" y="512763"/>
            <a:ext cx="3429000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49" name="Google Shape;649;g242235294ad_2_690:notes"/>
          <p:cNvSpPr txBox="1"/>
          <p:nvPr>
            <p:ph idx="1" type="body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Same with the functions: var1 has the value “Hello”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rest has all the remaining values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Now that we know what it is, lets look at the patch</a:t>
            </a:r>
            <a:endParaRPr/>
          </a:p>
        </p:txBody>
      </p:sp>
      <p:sp>
        <p:nvSpPr>
          <p:cNvPr id="650" name="Google Shape;650;g242235294ad_2_690:notes"/>
          <p:cNvSpPr txBox="1"/>
          <p:nvPr>
            <p:ph idx="11" type="ftr"/>
          </p:nvPr>
        </p:nvSpPr>
        <p:spPr>
          <a:xfrm>
            <a:off x="0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651" name="Google Shape;651;g242235294ad_2_690:notes"/>
          <p:cNvSpPr txBox="1"/>
          <p:nvPr>
            <p:ph idx="12" type="sldNum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242235294ad_2_146:notes"/>
          <p:cNvSpPr txBox="1"/>
          <p:nvPr>
            <p:ph idx="2" type="hdr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180" name="Google Shape;180;g242235294ad_2_146:notes"/>
          <p:cNvSpPr txBox="1"/>
          <p:nvPr>
            <p:ph idx="10" type="dt"/>
          </p:nvPr>
        </p:nvSpPr>
        <p:spPr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1.7.2013</a:t>
            </a:r>
            <a:endParaRPr/>
          </a:p>
        </p:txBody>
      </p:sp>
      <p:sp>
        <p:nvSpPr>
          <p:cNvPr id="181" name="Google Shape;181;g242235294ad_2_146:notes"/>
          <p:cNvSpPr/>
          <p:nvPr>
            <p:ph idx="3" type="sldImg"/>
          </p:nvPr>
        </p:nvSpPr>
        <p:spPr>
          <a:xfrm>
            <a:off x="2857500" y="512763"/>
            <a:ext cx="3429000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2" name="Google Shape;182;g242235294ad_2_146:notes"/>
          <p:cNvSpPr txBox="1"/>
          <p:nvPr>
            <p:ph idx="1" type="body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3" name="Google Shape;183;g242235294ad_2_146:notes"/>
          <p:cNvSpPr txBox="1"/>
          <p:nvPr>
            <p:ph idx="11" type="ftr"/>
          </p:nvPr>
        </p:nvSpPr>
        <p:spPr>
          <a:xfrm>
            <a:off x="0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184" name="Google Shape;184;g242235294ad_2_146:notes"/>
          <p:cNvSpPr txBox="1"/>
          <p:nvPr>
            <p:ph idx="12" type="sldNum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r>
            <a:endParaRPr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7" name="Shape 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" name="Google Shape;658;g242235294ad_2_701:notes"/>
          <p:cNvSpPr txBox="1"/>
          <p:nvPr>
            <p:ph idx="2" type="hdr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659" name="Google Shape;659;g242235294ad_2_701:notes"/>
          <p:cNvSpPr txBox="1"/>
          <p:nvPr>
            <p:ph idx="10" type="dt"/>
          </p:nvPr>
        </p:nvSpPr>
        <p:spPr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1.7.2013</a:t>
            </a:r>
            <a:endParaRPr/>
          </a:p>
        </p:txBody>
      </p:sp>
      <p:sp>
        <p:nvSpPr>
          <p:cNvPr id="660" name="Google Shape;660;g242235294ad_2_701:notes"/>
          <p:cNvSpPr/>
          <p:nvPr>
            <p:ph idx="3" type="sldImg"/>
          </p:nvPr>
        </p:nvSpPr>
        <p:spPr>
          <a:xfrm>
            <a:off x="2857500" y="512763"/>
            <a:ext cx="3429000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61" name="Google Shape;661;g242235294ad_2_701:notes"/>
          <p:cNvSpPr txBox="1"/>
          <p:nvPr>
            <p:ph idx="1" type="body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Type variable is being checked</a:t>
            </a:r>
            <a:endParaRPr/>
          </a:p>
        </p:txBody>
      </p:sp>
      <p:sp>
        <p:nvSpPr>
          <p:cNvPr id="662" name="Google Shape;662;g242235294ad_2_701:notes"/>
          <p:cNvSpPr txBox="1"/>
          <p:nvPr>
            <p:ph idx="11" type="ftr"/>
          </p:nvPr>
        </p:nvSpPr>
        <p:spPr>
          <a:xfrm>
            <a:off x="0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663" name="Google Shape;663;g242235294ad_2_701:notes"/>
          <p:cNvSpPr txBox="1"/>
          <p:nvPr>
            <p:ph idx="12" type="sldNum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r>
            <a:endParaRPr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7" name="Shape 6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8" name="Google Shape;668;g242235294ad_2_710:notes"/>
          <p:cNvSpPr txBox="1"/>
          <p:nvPr>
            <p:ph idx="2" type="hdr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669" name="Google Shape;669;g242235294ad_2_710:notes"/>
          <p:cNvSpPr txBox="1"/>
          <p:nvPr>
            <p:ph idx="10" type="dt"/>
          </p:nvPr>
        </p:nvSpPr>
        <p:spPr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1.7.2013</a:t>
            </a:r>
            <a:endParaRPr/>
          </a:p>
        </p:txBody>
      </p:sp>
      <p:sp>
        <p:nvSpPr>
          <p:cNvPr id="670" name="Google Shape;670;g242235294ad_2_710:notes"/>
          <p:cNvSpPr/>
          <p:nvPr>
            <p:ph idx="3" type="sldImg"/>
          </p:nvPr>
        </p:nvSpPr>
        <p:spPr>
          <a:xfrm>
            <a:off x="2857500" y="512763"/>
            <a:ext cx="3429000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71" name="Google Shape;671;g242235294ad_2_710:notes"/>
          <p:cNvSpPr txBox="1"/>
          <p:nvPr>
            <p:ph idx="1" type="body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At line 451, child_process method is called that is basically running the js file that the value type variable has</a:t>
            </a:r>
            <a:endParaRPr/>
          </a:p>
        </p:txBody>
      </p:sp>
      <p:sp>
        <p:nvSpPr>
          <p:cNvPr id="672" name="Google Shape;672;g242235294ad_2_710:notes"/>
          <p:cNvSpPr txBox="1"/>
          <p:nvPr>
            <p:ph idx="11" type="ftr"/>
          </p:nvPr>
        </p:nvSpPr>
        <p:spPr>
          <a:xfrm>
            <a:off x="0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673" name="Google Shape;673;g242235294ad_2_710:notes"/>
          <p:cNvSpPr txBox="1"/>
          <p:nvPr>
            <p:ph idx="12" type="sldNum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r>
            <a:endParaRPr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7" name="Shape 6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8" name="Google Shape;678;g242235294ad_2_719:notes"/>
          <p:cNvSpPr txBox="1"/>
          <p:nvPr>
            <p:ph idx="2" type="hdr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679" name="Google Shape;679;g242235294ad_2_719:notes"/>
          <p:cNvSpPr txBox="1"/>
          <p:nvPr>
            <p:ph idx="10" type="dt"/>
          </p:nvPr>
        </p:nvSpPr>
        <p:spPr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1.7.2013</a:t>
            </a:r>
            <a:endParaRPr/>
          </a:p>
        </p:txBody>
      </p:sp>
      <p:sp>
        <p:nvSpPr>
          <p:cNvPr id="680" name="Google Shape;680;g242235294ad_2_719:notes"/>
          <p:cNvSpPr/>
          <p:nvPr>
            <p:ph idx="3" type="sldImg"/>
          </p:nvPr>
        </p:nvSpPr>
        <p:spPr>
          <a:xfrm>
            <a:off x="2857500" y="512763"/>
            <a:ext cx="3429000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81" name="Google Shape;681;g242235294ad_2_719:notes"/>
          <p:cNvSpPr txBox="1"/>
          <p:nvPr>
            <p:ph idx="1" type="body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If we look at the patch, tripe dot has been removed from data var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If the data var is in our control, we can even overwrite the type variable because data is taking all the values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Data is what the user sends in the websocket request</a:t>
            </a:r>
            <a:endParaRPr/>
          </a:p>
        </p:txBody>
      </p:sp>
      <p:sp>
        <p:nvSpPr>
          <p:cNvPr id="682" name="Google Shape;682;g242235294ad_2_719:notes"/>
          <p:cNvSpPr txBox="1"/>
          <p:nvPr>
            <p:ph idx="11" type="ftr"/>
          </p:nvPr>
        </p:nvSpPr>
        <p:spPr>
          <a:xfrm>
            <a:off x="0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683" name="Google Shape;683;g242235294ad_2_719:notes"/>
          <p:cNvSpPr txBox="1"/>
          <p:nvPr>
            <p:ph idx="12" type="sldNum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r>
            <a:endParaRPr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7" name="Shape 6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8" name="Google Shape;688;g242235294ad_2_728:notes"/>
          <p:cNvSpPr txBox="1"/>
          <p:nvPr>
            <p:ph idx="2" type="hdr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689" name="Google Shape;689;g242235294ad_2_728:notes"/>
          <p:cNvSpPr txBox="1"/>
          <p:nvPr>
            <p:ph idx="10" type="dt"/>
          </p:nvPr>
        </p:nvSpPr>
        <p:spPr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1.7.2013</a:t>
            </a:r>
            <a:endParaRPr/>
          </a:p>
        </p:txBody>
      </p:sp>
      <p:sp>
        <p:nvSpPr>
          <p:cNvPr id="690" name="Google Shape;690;g242235294ad_2_728:notes"/>
          <p:cNvSpPr/>
          <p:nvPr>
            <p:ph idx="3" type="sldImg"/>
          </p:nvPr>
        </p:nvSpPr>
        <p:spPr>
          <a:xfrm>
            <a:off x="2857500" y="512763"/>
            <a:ext cx="3429000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91" name="Google Shape;691;g242235294ad_2_728:notes"/>
          <p:cNvSpPr txBox="1"/>
          <p:nvPr>
            <p:ph idx="1" type="body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full vuln function looks like this. Here, all the data from “data” var is passed to generateExport function.</a:t>
            </a:r>
            <a:endParaRPr/>
          </a:p>
        </p:txBody>
      </p:sp>
      <p:sp>
        <p:nvSpPr>
          <p:cNvPr id="692" name="Google Shape;692;g242235294ad_2_728:notes"/>
          <p:cNvSpPr txBox="1"/>
          <p:nvPr>
            <p:ph idx="11" type="ftr"/>
          </p:nvPr>
        </p:nvSpPr>
        <p:spPr>
          <a:xfrm>
            <a:off x="0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693" name="Google Shape;693;g242235294ad_2_728:notes"/>
          <p:cNvSpPr txBox="1"/>
          <p:nvPr>
            <p:ph idx="12" type="sldNum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r>
            <a:endParaRPr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7" name="Shape 6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8" name="Google Shape;698;g242235294ad_2_737:notes"/>
          <p:cNvSpPr txBox="1"/>
          <p:nvPr>
            <p:ph idx="2" type="hdr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699" name="Google Shape;699;g242235294ad_2_737:notes"/>
          <p:cNvSpPr txBox="1"/>
          <p:nvPr>
            <p:ph idx="10" type="dt"/>
          </p:nvPr>
        </p:nvSpPr>
        <p:spPr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1.7.2013</a:t>
            </a:r>
            <a:endParaRPr/>
          </a:p>
        </p:txBody>
      </p:sp>
      <p:sp>
        <p:nvSpPr>
          <p:cNvPr id="700" name="Google Shape;700;g242235294ad_2_737:notes"/>
          <p:cNvSpPr/>
          <p:nvPr>
            <p:ph idx="3" type="sldImg"/>
          </p:nvPr>
        </p:nvSpPr>
        <p:spPr>
          <a:xfrm>
            <a:off x="2857500" y="512763"/>
            <a:ext cx="3429000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01" name="Google Shape;701;g242235294ad_2_737:notes"/>
          <p:cNvSpPr txBox="1"/>
          <p:nvPr>
            <p:ph idx="1" type="body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2" name="Google Shape;702;g242235294ad_2_737:notes"/>
          <p:cNvSpPr txBox="1"/>
          <p:nvPr>
            <p:ph idx="11" type="ftr"/>
          </p:nvPr>
        </p:nvSpPr>
        <p:spPr>
          <a:xfrm>
            <a:off x="0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703" name="Google Shape;703;g242235294ad_2_737:notes"/>
          <p:cNvSpPr txBox="1"/>
          <p:nvPr>
            <p:ph idx="12" type="sldNum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r>
            <a:endParaRPr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7" name="Shape 7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8" name="Google Shape;708;g242235294ad_2_767:notes"/>
          <p:cNvSpPr txBox="1"/>
          <p:nvPr>
            <p:ph idx="2" type="hdr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709" name="Google Shape;709;g242235294ad_2_767:notes"/>
          <p:cNvSpPr txBox="1"/>
          <p:nvPr>
            <p:ph idx="10" type="dt"/>
          </p:nvPr>
        </p:nvSpPr>
        <p:spPr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1.7.2013</a:t>
            </a:r>
            <a:endParaRPr/>
          </a:p>
        </p:txBody>
      </p:sp>
      <p:sp>
        <p:nvSpPr>
          <p:cNvPr id="710" name="Google Shape;710;g242235294ad_2_767:notes"/>
          <p:cNvSpPr/>
          <p:nvPr>
            <p:ph idx="3" type="sldImg"/>
          </p:nvPr>
        </p:nvSpPr>
        <p:spPr>
          <a:xfrm>
            <a:off x="2857500" y="512763"/>
            <a:ext cx="3429000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11" name="Google Shape;711;g242235294ad_2_767:notes"/>
          <p:cNvSpPr txBox="1"/>
          <p:nvPr>
            <p:ph idx="1" type="body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2" name="Google Shape;712;g242235294ad_2_767:notes"/>
          <p:cNvSpPr txBox="1"/>
          <p:nvPr>
            <p:ph idx="11" type="ftr"/>
          </p:nvPr>
        </p:nvSpPr>
        <p:spPr>
          <a:xfrm>
            <a:off x="0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713" name="Google Shape;713;g242235294ad_2_767:notes"/>
          <p:cNvSpPr txBox="1"/>
          <p:nvPr>
            <p:ph idx="12" type="sldNum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r>
            <a:endParaRPr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7" name="Shape 7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" name="Google Shape;718;g242235294ad_2_786:notes"/>
          <p:cNvSpPr txBox="1"/>
          <p:nvPr>
            <p:ph idx="2" type="hdr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719" name="Google Shape;719;g242235294ad_2_786:notes"/>
          <p:cNvSpPr txBox="1"/>
          <p:nvPr>
            <p:ph idx="10" type="dt"/>
          </p:nvPr>
        </p:nvSpPr>
        <p:spPr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1.7.2013</a:t>
            </a:r>
            <a:endParaRPr/>
          </a:p>
        </p:txBody>
      </p:sp>
      <p:sp>
        <p:nvSpPr>
          <p:cNvPr id="720" name="Google Shape;720;g242235294ad_2_786:notes"/>
          <p:cNvSpPr/>
          <p:nvPr>
            <p:ph idx="3" type="sldImg"/>
          </p:nvPr>
        </p:nvSpPr>
        <p:spPr>
          <a:xfrm>
            <a:off x="2857500" y="512763"/>
            <a:ext cx="3429000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21" name="Google Shape;721;g242235294ad_2_786:notes"/>
          <p:cNvSpPr txBox="1"/>
          <p:nvPr>
            <p:ph idx="1" type="body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2" name="Google Shape;722;g242235294ad_2_786:notes"/>
          <p:cNvSpPr txBox="1"/>
          <p:nvPr>
            <p:ph idx="11" type="ftr"/>
          </p:nvPr>
        </p:nvSpPr>
        <p:spPr>
          <a:xfrm>
            <a:off x="0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723" name="Google Shape;723;g242235294ad_2_786:notes"/>
          <p:cNvSpPr txBox="1"/>
          <p:nvPr>
            <p:ph idx="12" type="sldNum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r>
            <a:endParaRPr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8" name="Shape 7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9" name="Google Shape;729;g242235294ad_2_795:notes"/>
          <p:cNvSpPr txBox="1"/>
          <p:nvPr>
            <p:ph idx="2" type="hdr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730" name="Google Shape;730;g242235294ad_2_795:notes"/>
          <p:cNvSpPr txBox="1"/>
          <p:nvPr>
            <p:ph idx="10" type="dt"/>
          </p:nvPr>
        </p:nvSpPr>
        <p:spPr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1.7.2013</a:t>
            </a:r>
            <a:endParaRPr/>
          </a:p>
        </p:txBody>
      </p:sp>
      <p:sp>
        <p:nvSpPr>
          <p:cNvPr id="731" name="Google Shape;731;g242235294ad_2_795:notes"/>
          <p:cNvSpPr/>
          <p:nvPr>
            <p:ph idx="3" type="sldImg"/>
          </p:nvPr>
        </p:nvSpPr>
        <p:spPr>
          <a:xfrm>
            <a:off x="2857500" y="512763"/>
            <a:ext cx="3429000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32" name="Google Shape;732;g242235294ad_2_795:notes"/>
          <p:cNvSpPr txBox="1"/>
          <p:nvPr>
            <p:ph idx="1" type="body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3" name="Google Shape;733;g242235294ad_2_795:notes"/>
          <p:cNvSpPr txBox="1"/>
          <p:nvPr>
            <p:ph idx="11" type="ftr"/>
          </p:nvPr>
        </p:nvSpPr>
        <p:spPr>
          <a:xfrm>
            <a:off x="0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734" name="Google Shape;734;g242235294ad_2_795:notes"/>
          <p:cNvSpPr txBox="1"/>
          <p:nvPr>
            <p:ph idx="12" type="sldNum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r>
            <a:endParaRPr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8" name="Shape 7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9" name="Google Shape;739;g242235294ad_2_814:notes"/>
          <p:cNvSpPr txBox="1"/>
          <p:nvPr>
            <p:ph idx="2" type="hdr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740" name="Google Shape;740;g242235294ad_2_814:notes"/>
          <p:cNvSpPr txBox="1"/>
          <p:nvPr>
            <p:ph idx="10" type="dt"/>
          </p:nvPr>
        </p:nvSpPr>
        <p:spPr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1.7.2013</a:t>
            </a:r>
            <a:endParaRPr/>
          </a:p>
        </p:txBody>
      </p:sp>
      <p:sp>
        <p:nvSpPr>
          <p:cNvPr id="741" name="Google Shape;741;g242235294ad_2_814:notes"/>
          <p:cNvSpPr/>
          <p:nvPr>
            <p:ph idx="3" type="sldImg"/>
          </p:nvPr>
        </p:nvSpPr>
        <p:spPr>
          <a:xfrm>
            <a:off x="2857500" y="512763"/>
            <a:ext cx="3429000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42" name="Google Shape;742;g242235294ad_2_814:notes"/>
          <p:cNvSpPr txBox="1"/>
          <p:nvPr>
            <p:ph idx="1" type="body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Hit in the breakpoint and looking at the variables, the type is ‘profile’</a:t>
            </a:r>
            <a:endParaRPr/>
          </a:p>
        </p:txBody>
      </p:sp>
      <p:sp>
        <p:nvSpPr>
          <p:cNvPr id="743" name="Google Shape;743;g242235294ad_2_814:notes"/>
          <p:cNvSpPr txBox="1"/>
          <p:nvPr>
            <p:ph idx="11" type="ftr"/>
          </p:nvPr>
        </p:nvSpPr>
        <p:spPr>
          <a:xfrm>
            <a:off x="0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744" name="Google Shape;744;g242235294ad_2_814:notes"/>
          <p:cNvSpPr txBox="1"/>
          <p:nvPr>
            <p:ph idx="12" type="sldNum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r>
            <a:endParaRPr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9" name="Shape 7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0" name="Google Shape;750;g242235294ad_2_824:notes"/>
          <p:cNvSpPr txBox="1"/>
          <p:nvPr>
            <p:ph idx="2" type="hdr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751" name="Google Shape;751;g242235294ad_2_824:notes"/>
          <p:cNvSpPr txBox="1"/>
          <p:nvPr>
            <p:ph idx="10" type="dt"/>
          </p:nvPr>
        </p:nvSpPr>
        <p:spPr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1.7.2013</a:t>
            </a:r>
            <a:endParaRPr/>
          </a:p>
        </p:txBody>
      </p:sp>
      <p:sp>
        <p:nvSpPr>
          <p:cNvPr id="752" name="Google Shape;752;g242235294ad_2_824:notes"/>
          <p:cNvSpPr/>
          <p:nvPr>
            <p:ph idx="3" type="sldImg"/>
          </p:nvPr>
        </p:nvSpPr>
        <p:spPr>
          <a:xfrm>
            <a:off x="2857500" y="512763"/>
            <a:ext cx="3429000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53" name="Google Shape;753;g242235294ad_2_824:notes"/>
          <p:cNvSpPr txBox="1"/>
          <p:nvPr>
            <p:ph idx="1" type="body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Now if we send a request with our type var</a:t>
            </a:r>
            <a:endParaRPr/>
          </a:p>
        </p:txBody>
      </p:sp>
      <p:sp>
        <p:nvSpPr>
          <p:cNvPr id="754" name="Google Shape;754;g242235294ad_2_824:notes"/>
          <p:cNvSpPr txBox="1"/>
          <p:nvPr>
            <p:ph idx="11" type="ftr"/>
          </p:nvPr>
        </p:nvSpPr>
        <p:spPr>
          <a:xfrm>
            <a:off x="0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755" name="Google Shape;755;g242235294ad_2_824:notes"/>
          <p:cNvSpPr txBox="1"/>
          <p:nvPr>
            <p:ph idx="12" type="sldNum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242235294ad_2_156:notes"/>
          <p:cNvSpPr txBox="1"/>
          <p:nvPr>
            <p:ph idx="2" type="hdr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191" name="Google Shape;191;g242235294ad_2_156:notes"/>
          <p:cNvSpPr txBox="1"/>
          <p:nvPr>
            <p:ph idx="10" type="dt"/>
          </p:nvPr>
        </p:nvSpPr>
        <p:spPr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1.7.2013</a:t>
            </a:r>
            <a:endParaRPr/>
          </a:p>
        </p:txBody>
      </p:sp>
      <p:sp>
        <p:nvSpPr>
          <p:cNvPr id="192" name="Google Shape;192;g242235294ad_2_156:notes"/>
          <p:cNvSpPr/>
          <p:nvPr>
            <p:ph idx="3" type="sldImg"/>
          </p:nvPr>
        </p:nvSpPr>
        <p:spPr>
          <a:xfrm>
            <a:off x="2857500" y="512763"/>
            <a:ext cx="3429000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3" name="Google Shape;193;g242235294ad_2_156:notes"/>
          <p:cNvSpPr txBox="1"/>
          <p:nvPr>
            <p:ph idx="1" type="body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When doing code review, you will have to work with lots of tech stacks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Programming languages like java, python, js, and frameworks like Django, Spring, Express.</a:t>
            </a:r>
            <a:br>
              <a:rPr lang="en"/>
            </a:br>
            <a:br>
              <a:rPr lang="en"/>
            </a:br>
            <a:r>
              <a:rPr lang="en"/>
              <a:t>Db like postgresql, mysql, mariadb, mongodb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increases your horizon of knowledge</a:t>
            </a:r>
            <a:endParaRPr/>
          </a:p>
        </p:txBody>
      </p:sp>
      <p:sp>
        <p:nvSpPr>
          <p:cNvPr id="194" name="Google Shape;194;g242235294ad_2_156:notes"/>
          <p:cNvSpPr txBox="1"/>
          <p:nvPr>
            <p:ph idx="11" type="ftr"/>
          </p:nvPr>
        </p:nvSpPr>
        <p:spPr>
          <a:xfrm>
            <a:off x="0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195" name="Google Shape;195;g242235294ad_2_156:notes"/>
          <p:cNvSpPr txBox="1"/>
          <p:nvPr>
            <p:ph idx="12" type="sldNum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r>
            <a:endParaRPr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9" name="Shape 7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0" name="Google Shape;760;g242235294ad_2_833:notes"/>
          <p:cNvSpPr txBox="1"/>
          <p:nvPr>
            <p:ph idx="2" type="hdr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761" name="Google Shape;761;g242235294ad_2_833:notes"/>
          <p:cNvSpPr txBox="1"/>
          <p:nvPr>
            <p:ph idx="10" type="dt"/>
          </p:nvPr>
        </p:nvSpPr>
        <p:spPr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1.7.2013</a:t>
            </a:r>
            <a:endParaRPr/>
          </a:p>
        </p:txBody>
      </p:sp>
      <p:sp>
        <p:nvSpPr>
          <p:cNvPr id="762" name="Google Shape;762;g242235294ad_2_833:notes"/>
          <p:cNvSpPr/>
          <p:nvPr>
            <p:ph idx="3" type="sldImg"/>
          </p:nvPr>
        </p:nvSpPr>
        <p:spPr>
          <a:xfrm>
            <a:off x="2857500" y="512763"/>
            <a:ext cx="3429000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63" name="Google Shape;763;g242235294ad_2_833:notes"/>
          <p:cNvSpPr txBox="1"/>
          <p:nvPr>
            <p:ph idx="1" type="body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type will be changed</a:t>
            </a:r>
            <a:endParaRPr/>
          </a:p>
        </p:txBody>
      </p:sp>
      <p:sp>
        <p:nvSpPr>
          <p:cNvPr id="764" name="Google Shape;764;g242235294ad_2_833:notes"/>
          <p:cNvSpPr txBox="1"/>
          <p:nvPr>
            <p:ph idx="11" type="ftr"/>
          </p:nvPr>
        </p:nvSpPr>
        <p:spPr>
          <a:xfrm>
            <a:off x="0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765" name="Google Shape;765;g242235294ad_2_833:notes"/>
          <p:cNvSpPr txBox="1"/>
          <p:nvPr>
            <p:ph idx="12" type="sldNum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r>
            <a:endParaRPr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0" name="Shape 7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1" name="Google Shape;771;g242235294ad_2_843:notes"/>
          <p:cNvSpPr txBox="1"/>
          <p:nvPr>
            <p:ph idx="2" type="hdr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772" name="Google Shape;772;g242235294ad_2_843:notes"/>
          <p:cNvSpPr txBox="1"/>
          <p:nvPr>
            <p:ph idx="10" type="dt"/>
          </p:nvPr>
        </p:nvSpPr>
        <p:spPr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1.7.2013</a:t>
            </a:r>
            <a:endParaRPr/>
          </a:p>
        </p:txBody>
      </p:sp>
      <p:sp>
        <p:nvSpPr>
          <p:cNvPr id="773" name="Google Shape;773;g242235294ad_2_843:notes"/>
          <p:cNvSpPr/>
          <p:nvPr>
            <p:ph idx="3" type="sldImg"/>
          </p:nvPr>
        </p:nvSpPr>
        <p:spPr>
          <a:xfrm>
            <a:off x="2857500" y="512763"/>
            <a:ext cx="3429000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74" name="Google Shape;774;g242235294ad_2_843:notes"/>
          <p:cNvSpPr txBox="1"/>
          <p:nvPr>
            <p:ph idx="1" type="body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5" name="Google Shape;775;g242235294ad_2_843:notes"/>
          <p:cNvSpPr txBox="1"/>
          <p:nvPr>
            <p:ph idx="11" type="ftr"/>
          </p:nvPr>
        </p:nvSpPr>
        <p:spPr>
          <a:xfrm>
            <a:off x="0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776" name="Google Shape;776;g242235294ad_2_843:notes"/>
          <p:cNvSpPr txBox="1"/>
          <p:nvPr>
            <p:ph idx="12" type="sldNum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r>
            <a:endParaRPr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2" name="Shape 7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3" name="Google Shape;783;g242235294ad_2_854:notes"/>
          <p:cNvSpPr txBox="1"/>
          <p:nvPr>
            <p:ph idx="2" type="hdr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784" name="Google Shape;784;g242235294ad_2_854:notes"/>
          <p:cNvSpPr txBox="1"/>
          <p:nvPr>
            <p:ph idx="10" type="dt"/>
          </p:nvPr>
        </p:nvSpPr>
        <p:spPr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1.7.2013</a:t>
            </a:r>
            <a:endParaRPr/>
          </a:p>
        </p:txBody>
      </p:sp>
      <p:sp>
        <p:nvSpPr>
          <p:cNvPr id="785" name="Google Shape;785;g242235294ad_2_854:notes"/>
          <p:cNvSpPr/>
          <p:nvPr>
            <p:ph idx="3" type="sldImg"/>
          </p:nvPr>
        </p:nvSpPr>
        <p:spPr>
          <a:xfrm>
            <a:off x="2857500" y="512763"/>
            <a:ext cx="3429000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86" name="Google Shape;786;g242235294ad_2_854:notes"/>
          <p:cNvSpPr txBox="1"/>
          <p:nvPr>
            <p:ph idx="1" type="body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7" name="Google Shape;787;g242235294ad_2_854:notes"/>
          <p:cNvSpPr txBox="1"/>
          <p:nvPr>
            <p:ph idx="11" type="ftr"/>
          </p:nvPr>
        </p:nvSpPr>
        <p:spPr>
          <a:xfrm>
            <a:off x="0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788" name="Google Shape;788;g242235294ad_2_854:notes"/>
          <p:cNvSpPr txBox="1"/>
          <p:nvPr>
            <p:ph idx="12" type="sldNum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r>
            <a:endParaRPr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2" name="Shape 7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3" name="Google Shape;793;g242235294ad_2_863:notes"/>
          <p:cNvSpPr txBox="1"/>
          <p:nvPr>
            <p:ph idx="2" type="hdr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794" name="Google Shape;794;g242235294ad_2_863:notes"/>
          <p:cNvSpPr txBox="1"/>
          <p:nvPr>
            <p:ph idx="10" type="dt"/>
          </p:nvPr>
        </p:nvSpPr>
        <p:spPr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1.7.2013</a:t>
            </a:r>
            <a:endParaRPr/>
          </a:p>
        </p:txBody>
      </p:sp>
      <p:sp>
        <p:nvSpPr>
          <p:cNvPr id="795" name="Google Shape;795;g242235294ad_2_863:notes"/>
          <p:cNvSpPr/>
          <p:nvPr>
            <p:ph idx="3" type="sldImg"/>
          </p:nvPr>
        </p:nvSpPr>
        <p:spPr>
          <a:xfrm>
            <a:off x="2857500" y="512763"/>
            <a:ext cx="3429000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96" name="Google Shape;796;g242235294ad_2_863:notes"/>
          <p:cNvSpPr txBox="1"/>
          <p:nvPr>
            <p:ph idx="1" type="body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7" name="Google Shape;797;g242235294ad_2_863:notes"/>
          <p:cNvSpPr txBox="1"/>
          <p:nvPr>
            <p:ph idx="11" type="ftr"/>
          </p:nvPr>
        </p:nvSpPr>
        <p:spPr>
          <a:xfrm>
            <a:off x="0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798" name="Google Shape;798;g242235294ad_2_863:notes"/>
          <p:cNvSpPr txBox="1"/>
          <p:nvPr>
            <p:ph idx="12" type="sldNum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r>
            <a:endParaRPr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3" name="Shape 8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4" name="Google Shape;804;g242235294ad_2_873:notes"/>
          <p:cNvSpPr txBox="1"/>
          <p:nvPr>
            <p:ph idx="2" type="hdr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805" name="Google Shape;805;g242235294ad_2_873:notes"/>
          <p:cNvSpPr txBox="1"/>
          <p:nvPr>
            <p:ph idx="10" type="dt"/>
          </p:nvPr>
        </p:nvSpPr>
        <p:spPr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1.7.2013</a:t>
            </a:r>
            <a:endParaRPr/>
          </a:p>
        </p:txBody>
      </p:sp>
      <p:sp>
        <p:nvSpPr>
          <p:cNvPr id="806" name="Google Shape;806;g242235294ad_2_873:notes"/>
          <p:cNvSpPr/>
          <p:nvPr>
            <p:ph idx="3" type="sldImg"/>
          </p:nvPr>
        </p:nvSpPr>
        <p:spPr>
          <a:xfrm>
            <a:off x="2857500" y="512763"/>
            <a:ext cx="3429000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07" name="Google Shape;807;g242235294ad_2_873:notes"/>
          <p:cNvSpPr txBox="1"/>
          <p:nvPr>
            <p:ph idx="1" type="body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Got a log in the console proving that the js file was executed</a:t>
            </a:r>
            <a:endParaRPr/>
          </a:p>
        </p:txBody>
      </p:sp>
      <p:sp>
        <p:nvSpPr>
          <p:cNvPr id="808" name="Google Shape;808;g242235294ad_2_873:notes"/>
          <p:cNvSpPr txBox="1"/>
          <p:nvPr>
            <p:ph idx="11" type="ftr"/>
          </p:nvPr>
        </p:nvSpPr>
        <p:spPr>
          <a:xfrm>
            <a:off x="0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809" name="Google Shape;809;g242235294ad_2_873:notes"/>
          <p:cNvSpPr txBox="1"/>
          <p:nvPr>
            <p:ph idx="12" type="sldNum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r>
            <a:endParaRPr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5" name="Shape 8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6" name="Google Shape;816;g242235294ad_2_884:notes"/>
          <p:cNvSpPr txBox="1"/>
          <p:nvPr>
            <p:ph idx="2" type="hdr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817" name="Google Shape;817;g242235294ad_2_884:notes"/>
          <p:cNvSpPr txBox="1"/>
          <p:nvPr>
            <p:ph idx="10" type="dt"/>
          </p:nvPr>
        </p:nvSpPr>
        <p:spPr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1.7.2013</a:t>
            </a:r>
            <a:endParaRPr/>
          </a:p>
        </p:txBody>
      </p:sp>
      <p:sp>
        <p:nvSpPr>
          <p:cNvPr id="818" name="Google Shape;818;g242235294ad_2_884:notes"/>
          <p:cNvSpPr/>
          <p:nvPr>
            <p:ph idx="3" type="sldImg"/>
          </p:nvPr>
        </p:nvSpPr>
        <p:spPr>
          <a:xfrm>
            <a:off x="2857500" y="512763"/>
            <a:ext cx="3429000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19" name="Google Shape;819;g242235294ad_2_884:notes"/>
          <p:cNvSpPr txBox="1"/>
          <p:nvPr>
            <p:ph idx="1" type="body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If shared server, uploading the file in another app can also lead to code execution through this path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0" name="Google Shape;820;g242235294ad_2_884:notes"/>
          <p:cNvSpPr txBox="1"/>
          <p:nvPr>
            <p:ph idx="11" type="ftr"/>
          </p:nvPr>
        </p:nvSpPr>
        <p:spPr>
          <a:xfrm>
            <a:off x="0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821" name="Google Shape;821;g242235294ad_2_884:notes"/>
          <p:cNvSpPr txBox="1"/>
          <p:nvPr>
            <p:ph idx="12" type="sldNum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r>
            <a:endParaRPr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6" name="Shape 8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7" name="Google Shape;827;g243ed5e73db_4_3:notes"/>
          <p:cNvSpPr txBox="1"/>
          <p:nvPr>
            <p:ph idx="2" type="hdr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828" name="Google Shape;828;g243ed5e73db_4_3:notes"/>
          <p:cNvSpPr txBox="1"/>
          <p:nvPr>
            <p:ph idx="10" type="dt"/>
          </p:nvPr>
        </p:nvSpPr>
        <p:spPr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1.7.2013</a:t>
            </a:r>
            <a:endParaRPr/>
          </a:p>
        </p:txBody>
      </p:sp>
      <p:sp>
        <p:nvSpPr>
          <p:cNvPr id="829" name="Google Shape;829;g243ed5e73db_4_3:notes"/>
          <p:cNvSpPr/>
          <p:nvPr>
            <p:ph idx="3" type="sldImg"/>
          </p:nvPr>
        </p:nvSpPr>
        <p:spPr>
          <a:xfrm>
            <a:off x="2857500" y="512763"/>
            <a:ext cx="3429000" cy="2567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30" name="Google Shape;830;g243ed5e73db_4_3:notes"/>
          <p:cNvSpPr txBox="1"/>
          <p:nvPr>
            <p:ph idx="1" type="body"/>
          </p:nvPr>
        </p:nvSpPr>
        <p:spPr>
          <a:xfrm>
            <a:off x="914400" y="3251200"/>
            <a:ext cx="7315200" cy="308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>
                <a:solidFill>
                  <a:schemeClr val="dk1"/>
                </a:solidFill>
              </a:rPr>
              <a:t>Example of how it works, lots of cves to reverse and learn from them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Even though couldn’t find any BBP running the vulnerable version,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>
                <a:solidFill>
                  <a:schemeClr val="dk1"/>
                </a:solidFill>
              </a:rPr>
              <a:t>I learned about object destructing assignment by reversing this CVE</a:t>
            </a:r>
            <a:endParaRPr/>
          </a:p>
        </p:txBody>
      </p:sp>
      <p:sp>
        <p:nvSpPr>
          <p:cNvPr id="831" name="Google Shape;831;g243ed5e73db_4_3:notes"/>
          <p:cNvSpPr txBox="1"/>
          <p:nvPr>
            <p:ph idx="11" type="ftr"/>
          </p:nvPr>
        </p:nvSpPr>
        <p:spPr>
          <a:xfrm>
            <a:off x="0" y="6502400"/>
            <a:ext cx="3962400" cy="341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832" name="Google Shape;832;g243ed5e73db_4_3:notes"/>
          <p:cNvSpPr txBox="1"/>
          <p:nvPr>
            <p:ph idx="12" type="sldNum"/>
          </p:nvPr>
        </p:nvSpPr>
        <p:spPr>
          <a:xfrm>
            <a:off x="5180013" y="6502400"/>
            <a:ext cx="3962400" cy="341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r>
            <a:endParaRPr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5" name="Shape 8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6" name="Google Shape;836;g242235294ad_2_894:notes"/>
          <p:cNvSpPr txBox="1"/>
          <p:nvPr>
            <p:ph idx="2" type="hdr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837" name="Google Shape;837;g242235294ad_2_894:notes"/>
          <p:cNvSpPr txBox="1"/>
          <p:nvPr>
            <p:ph idx="10" type="dt"/>
          </p:nvPr>
        </p:nvSpPr>
        <p:spPr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1.7.2013</a:t>
            </a:r>
            <a:endParaRPr/>
          </a:p>
        </p:txBody>
      </p:sp>
      <p:sp>
        <p:nvSpPr>
          <p:cNvPr id="838" name="Google Shape;838;g242235294ad_2_894:notes"/>
          <p:cNvSpPr/>
          <p:nvPr>
            <p:ph idx="3" type="sldImg"/>
          </p:nvPr>
        </p:nvSpPr>
        <p:spPr>
          <a:xfrm>
            <a:off x="2857500" y="512763"/>
            <a:ext cx="3429000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39" name="Google Shape;839;g242235294ad_2_894:notes"/>
          <p:cNvSpPr txBox="1"/>
          <p:nvPr>
            <p:ph idx="1" type="body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0" name="Google Shape;840;g242235294ad_2_894:notes"/>
          <p:cNvSpPr txBox="1"/>
          <p:nvPr>
            <p:ph idx="11" type="ftr"/>
          </p:nvPr>
        </p:nvSpPr>
        <p:spPr>
          <a:xfrm>
            <a:off x="0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841" name="Google Shape;841;g242235294ad_2_894:notes"/>
          <p:cNvSpPr txBox="1"/>
          <p:nvPr>
            <p:ph idx="12" type="sldNum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r>
            <a:endParaRPr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6" name="Shape 8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7" name="Google Shape;847;g242235294ad_2_904:notes"/>
          <p:cNvSpPr txBox="1"/>
          <p:nvPr>
            <p:ph idx="2" type="hdr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848" name="Google Shape;848;g242235294ad_2_904:notes"/>
          <p:cNvSpPr txBox="1"/>
          <p:nvPr>
            <p:ph idx="10" type="dt"/>
          </p:nvPr>
        </p:nvSpPr>
        <p:spPr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1.7.2013</a:t>
            </a:r>
            <a:endParaRPr/>
          </a:p>
        </p:txBody>
      </p:sp>
      <p:sp>
        <p:nvSpPr>
          <p:cNvPr id="849" name="Google Shape;849;g242235294ad_2_904:notes"/>
          <p:cNvSpPr/>
          <p:nvPr>
            <p:ph idx="3" type="sldImg"/>
          </p:nvPr>
        </p:nvSpPr>
        <p:spPr>
          <a:xfrm>
            <a:off x="2857500" y="512763"/>
            <a:ext cx="3429000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50" name="Google Shape;850;g242235294ad_2_904:notes"/>
          <p:cNvSpPr txBox="1"/>
          <p:nvPr>
            <p:ph idx="1" type="body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1" name="Google Shape;851;g242235294ad_2_904:notes"/>
          <p:cNvSpPr txBox="1"/>
          <p:nvPr>
            <p:ph idx="11" type="ftr"/>
          </p:nvPr>
        </p:nvSpPr>
        <p:spPr>
          <a:xfrm>
            <a:off x="0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852" name="Google Shape;852;g242235294ad_2_904:notes"/>
          <p:cNvSpPr txBox="1"/>
          <p:nvPr>
            <p:ph idx="12" type="sldNum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r>
            <a:endParaRPr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5" name="Shape 8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6" name="Google Shape;856;g242235294ad_2_912:notes"/>
          <p:cNvSpPr txBox="1"/>
          <p:nvPr>
            <p:ph idx="2" type="hdr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857" name="Google Shape;857;g242235294ad_2_912:notes"/>
          <p:cNvSpPr txBox="1"/>
          <p:nvPr>
            <p:ph idx="10" type="dt"/>
          </p:nvPr>
        </p:nvSpPr>
        <p:spPr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1.7.2013</a:t>
            </a:r>
            <a:endParaRPr/>
          </a:p>
        </p:txBody>
      </p:sp>
      <p:sp>
        <p:nvSpPr>
          <p:cNvPr id="858" name="Google Shape;858;g242235294ad_2_912:notes"/>
          <p:cNvSpPr/>
          <p:nvPr>
            <p:ph idx="3" type="sldImg"/>
          </p:nvPr>
        </p:nvSpPr>
        <p:spPr>
          <a:xfrm>
            <a:off x="2857500" y="512763"/>
            <a:ext cx="3429000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59" name="Google Shape;859;g242235294ad_2_912:notes"/>
          <p:cNvSpPr txBox="1"/>
          <p:nvPr>
            <p:ph idx="1" type="body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0" name="Google Shape;860;g242235294ad_2_912:notes"/>
          <p:cNvSpPr txBox="1"/>
          <p:nvPr>
            <p:ph idx="11" type="ftr"/>
          </p:nvPr>
        </p:nvSpPr>
        <p:spPr>
          <a:xfrm>
            <a:off x="0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861" name="Google Shape;861;g242235294ad_2_912:notes"/>
          <p:cNvSpPr txBox="1"/>
          <p:nvPr>
            <p:ph idx="12" type="sldNum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242235294ad_2_181:notes"/>
          <p:cNvSpPr txBox="1"/>
          <p:nvPr>
            <p:ph idx="2" type="hdr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202" name="Google Shape;202;g242235294ad_2_181:notes"/>
          <p:cNvSpPr txBox="1"/>
          <p:nvPr>
            <p:ph idx="10" type="dt"/>
          </p:nvPr>
        </p:nvSpPr>
        <p:spPr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1.7.2013</a:t>
            </a:r>
            <a:endParaRPr/>
          </a:p>
        </p:txBody>
      </p:sp>
      <p:sp>
        <p:nvSpPr>
          <p:cNvPr id="203" name="Google Shape;203;g242235294ad_2_181:notes"/>
          <p:cNvSpPr/>
          <p:nvPr>
            <p:ph idx="3" type="sldImg"/>
          </p:nvPr>
        </p:nvSpPr>
        <p:spPr>
          <a:xfrm>
            <a:off x="2857500" y="512763"/>
            <a:ext cx="3429000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4" name="Google Shape;204;g242235294ad_2_181:notes"/>
          <p:cNvSpPr txBox="1"/>
          <p:nvPr>
            <p:ph idx="1" type="body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5" name="Google Shape;205;g242235294ad_2_181:notes"/>
          <p:cNvSpPr txBox="1"/>
          <p:nvPr>
            <p:ph idx="11" type="ftr"/>
          </p:nvPr>
        </p:nvSpPr>
        <p:spPr>
          <a:xfrm>
            <a:off x="0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206" name="Google Shape;206;g242235294ad_2_181:notes"/>
          <p:cNvSpPr txBox="1"/>
          <p:nvPr>
            <p:ph idx="12" type="sldNum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242235294ad_2_191:notes"/>
          <p:cNvSpPr txBox="1"/>
          <p:nvPr>
            <p:ph idx="2" type="hdr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213" name="Google Shape;213;g242235294ad_2_191:notes"/>
          <p:cNvSpPr txBox="1"/>
          <p:nvPr>
            <p:ph idx="10" type="dt"/>
          </p:nvPr>
        </p:nvSpPr>
        <p:spPr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1.7.2013</a:t>
            </a:r>
            <a:endParaRPr/>
          </a:p>
        </p:txBody>
      </p:sp>
      <p:sp>
        <p:nvSpPr>
          <p:cNvPr id="214" name="Google Shape;214;g242235294ad_2_191:notes"/>
          <p:cNvSpPr/>
          <p:nvPr>
            <p:ph idx="3" type="sldImg"/>
          </p:nvPr>
        </p:nvSpPr>
        <p:spPr>
          <a:xfrm>
            <a:off x="2857500" y="512763"/>
            <a:ext cx="3429000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5" name="Google Shape;215;g242235294ad_2_191:notes"/>
          <p:cNvSpPr txBox="1"/>
          <p:nvPr>
            <p:ph idx="1" type="body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6" name="Google Shape;216;g242235294ad_2_191:notes"/>
          <p:cNvSpPr txBox="1"/>
          <p:nvPr>
            <p:ph idx="11" type="ftr"/>
          </p:nvPr>
        </p:nvSpPr>
        <p:spPr>
          <a:xfrm>
            <a:off x="0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217" name="Google Shape;217;g242235294ad_2_191:notes"/>
          <p:cNvSpPr txBox="1"/>
          <p:nvPr>
            <p:ph idx="12" type="sldNum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242235294ad_2_202:notes"/>
          <p:cNvSpPr txBox="1"/>
          <p:nvPr>
            <p:ph idx="2" type="hdr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225" name="Google Shape;225;g242235294ad_2_202:notes"/>
          <p:cNvSpPr txBox="1"/>
          <p:nvPr>
            <p:ph idx="10" type="dt"/>
          </p:nvPr>
        </p:nvSpPr>
        <p:spPr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1.7.2013</a:t>
            </a:r>
            <a:endParaRPr/>
          </a:p>
        </p:txBody>
      </p:sp>
      <p:sp>
        <p:nvSpPr>
          <p:cNvPr id="226" name="Google Shape;226;g242235294ad_2_202:notes"/>
          <p:cNvSpPr/>
          <p:nvPr>
            <p:ph idx="3" type="sldImg"/>
          </p:nvPr>
        </p:nvSpPr>
        <p:spPr>
          <a:xfrm>
            <a:off x="2857500" y="512763"/>
            <a:ext cx="3429000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7" name="Google Shape;227;g242235294ad_2_202:notes"/>
          <p:cNvSpPr txBox="1"/>
          <p:nvPr>
            <p:ph idx="1" type="body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8" name="Google Shape;228;g242235294ad_2_202:notes"/>
          <p:cNvSpPr txBox="1"/>
          <p:nvPr>
            <p:ph idx="11" type="ftr"/>
          </p:nvPr>
        </p:nvSpPr>
        <p:spPr>
          <a:xfrm>
            <a:off x="0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229" name="Google Shape;229;g242235294ad_2_202:notes"/>
          <p:cNvSpPr txBox="1"/>
          <p:nvPr>
            <p:ph idx="12" type="sldNum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 txBox="1"/>
          <p:nvPr>
            <p:ph idx="10" type="dt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58" name="Google Shape;58;p14"/>
          <p:cNvSpPr txBox="1"/>
          <p:nvPr>
            <p:ph idx="11" type="ftr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59" name="Google Shape;59;p14"/>
          <p:cNvSpPr txBox="1"/>
          <p:nvPr>
            <p:ph idx="12" type="sldNum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5"/>
          <p:cNvSpPr txBox="1"/>
          <p:nvPr>
            <p:ph type="ctrTitle"/>
          </p:nvPr>
        </p:nvSpPr>
        <p:spPr>
          <a:xfrm>
            <a:off x="342900" y="1065213"/>
            <a:ext cx="3886200" cy="73501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62" name="Google Shape;62;p15"/>
          <p:cNvSpPr txBox="1"/>
          <p:nvPr>
            <p:ph idx="1" type="subTitle"/>
          </p:nvPr>
        </p:nvSpPr>
        <p:spPr>
          <a:xfrm>
            <a:off x="685800" y="1943100"/>
            <a:ext cx="3200400" cy="876300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rmAutofit/>
          </a:bodyPr>
          <a:lstStyle>
            <a:lvl1pPr lvl="0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63" name="Google Shape;63;p15"/>
          <p:cNvSpPr txBox="1"/>
          <p:nvPr>
            <p:ph idx="10" type="dt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64" name="Google Shape;64;p15"/>
          <p:cNvSpPr txBox="1"/>
          <p:nvPr>
            <p:ph idx="11" type="ftr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65" name="Google Shape;65;p15"/>
          <p:cNvSpPr txBox="1"/>
          <p:nvPr>
            <p:ph idx="12" type="sldNum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6"/>
          <p:cNvSpPr txBox="1"/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68" name="Google Shape;68;p16"/>
          <p:cNvSpPr txBox="1"/>
          <p:nvPr>
            <p:ph idx="1" type="body"/>
          </p:nvPr>
        </p:nvSpPr>
        <p:spPr>
          <a:xfrm>
            <a:off x="228600" y="800100"/>
            <a:ext cx="4114800" cy="2262982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rmAutofit/>
          </a:bodyPr>
          <a:lstStyle>
            <a:lvl1pPr indent="-285750" lvl="0" marL="4572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1pPr>
            <a:lvl2pPr indent="-285750" lvl="1" marL="914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–"/>
              <a:defRPr/>
            </a:lvl2pPr>
            <a:lvl3pPr indent="-28575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3pPr>
            <a:lvl4pPr indent="-285750" lvl="3" marL="1828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–"/>
              <a:defRPr/>
            </a:lvl4pPr>
            <a:lvl5pPr indent="-285750" lvl="4" marL="22860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»"/>
              <a:defRPr/>
            </a:lvl5pPr>
            <a:lvl6pPr indent="-285750" lvl="5" marL="27432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6pPr>
            <a:lvl7pPr indent="-285750" lvl="6" marL="3200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7pPr>
            <a:lvl8pPr indent="-285750" lvl="7" marL="3657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8pPr>
            <a:lvl9pPr indent="-285750" lvl="8" marL="4114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9pPr>
          </a:lstStyle>
          <a:p/>
        </p:txBody>
      </p:sp>
      <p:sp>
        <p:nvSpPr>
          <p:cNvPr id="69" name="Google Shape;69;p16"/>
          <p:cNvSpPr txBox="1"/>
          <p:nvPr>
            <p:ph idx="10" type="dt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70" name="Google Shape;70;p16"/>
          <p:cNvSpPr txBox="1"/>
          <p:nvPr>
            <p:ph idx="11" type="ftr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71" name="Google Shape;71;p16"/>
          <p:cNvSpPr txBox="1"/>
          <p:nvPr>
            <p:ph idx="12" type="sldNum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7"/>
          <p:cNvSpPr txBox="1"/>
          <p:nvPr>
            <p:ph type="title"/>
          </p:nvPr>
        </p:nvSpPr>
        <p:spPr>
          <a:xfrm>
            <a:off x="361156" y="2203450"/>
            <a:ext cx="3886200" cy="681038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 cap="none"/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74" name="Google Shape;74;p17"/>
          <p:cNvSpPr txBox="1"/>
          <p:nvPr>
            <p:ph idx="1" type="body"/>
          </p:nvPr>
        </p:nvSpPr>
        <p:spPr>
          <a:xfrm>
            <a:off x="361156" y="1453357"/>
            <a:ext cx="3886200" cy="750094"/>
          </a:xfrm>
          <a:prstGeom prst="rect">
            <a:avLst/>
          </a:prstGeom>
          <a:noFill/>
          <a:ln>
            <a:noFill/>
          </a:ln>
        </p:spPr>
        <p:txBody>
          <a:bodyPr anchorCtr="0" anchor="b" bIns="22850" lIns="45725" spcFirstLastPara="1" rIns="45725" wrap="square" tIns="22850">
            <a:normAutofit/>
          </a:bodyPr>
          <a:lstStyle>
            <a:lvl1pPr indent="-228600" lvl="0" marL="457200" algn="l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 sz="1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900"/>
              <a:buNone/>
              <a:defRPr sz="9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800"/>
              <a:buNone/>
              <a:defRPr sz="8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100"/>
              </a:spcBef>
              <a:spcAft>
                <a:spcPts val="0"/>
              </a:spcAft>
              <a:buClr>
                <a:srgbClr val="888888"/>
              </a:buClr>
              <a:buSzPts val="700"/>
              <a:buNone/>
              <a:defRPr sz="7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100"/>
              </a:spcBef>
              <a:spcAft>
                <a:spcPts val="0"/>
              </a:spcAft>
              <a:buClr>
                <a:srgbClr val="888888"/>
              </a:buClr>
              <a:buSzPts val="700"/>
              <a:buNone/>
              <a:defRPr sz="7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100"/>
              </a:spcBef>
              <a:spcAft>
                <a:spcPts val="0"/>
              </a:spcAft>
              <a:buClr>
                <a:srgbClr val="888888"/>
              </a:buClr>
              <a:buSzPts val="700"/>
              <a:buNone/>
              <a:defRPr sz="7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100"/>
              </a:spcBef>
              <a:spcAft>
                <a:spcPts val="0"/>
              </a:spcAft>
              <a:buClr>
                <a:srgbClr val="888888"/>
              </a:buClr>
              <a:buSzPts val="700"/>
              <a:buNone/>
              <a:defRPr sz="7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100"/>
              </a:spcBef>
              <a:spcAft>
                <a:spcPts val="0"/>
              </a:spcAft>
              <a:buClr>
                <a:srgbClr val="888888"/>
              </a:buClr>
              <a:buSzPts val="700"/>
              <a:buNone/>
              <a:defRPr sz="7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100"/>
              </a:spcBef>
              <a:spcAft>
                <a:spcPts val="0"/>
              </a:spcAft>
              <a:buClr>
                <a:srgbClr val="888888"/>
              </a:buClr>
              <a:buSzPts val="700"/>
              <a:buNone/>
              <a:defRPr sz="7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75" name="Google Shape;75;p17"/>
          <p:cNvSpPr txBox="1"/>
          <p:nvPr>
            <p:ph idx="10" type="dt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76" name="Google Shape;76;p17"/>
          <p:cNvSpPr txBox="1"/>
          <p:nvPr>
            <p:ph idx="11" type="ftr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77" name="Google Shape;77;p17"/>
          <p:cNvSpPr txBox="1"/>
          <p:nvPr>
            <p:ph idx="12" type="sldNum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8"/>
          <p:cNvSpPr txBox="1"/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80" name="Google Shape;80;p18"/>
          <p:cNvSpPr txBox="1"/>
          <p:nvPr>
            <p:ph idx="1" type="body"/>
          </p:nvPr>
        </p:nvSpPr>
        <p:spPr>
          <a:xfrm>
            <a:off x="228600" y="800100"/>
            <a:ext cx="2019300" cy="2262982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rmAutofit/>
          </a:bodyPr>
          <a:lstStyle>
            <a:lvl1pPr indent="-317500" lvl="0" marL="4572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1pPr>
            <a:lvl2pPr indent="-304800" lvl="1" marL="914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–"/>
              <a:defRPr sz="1200"/>
            </a:lvl2pPr>
            <a:lvl3pPr indent="-2921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/>
            </a:lvl3pPr>
            <a:lvl4pPr indent="-285750" lvl="3" marL="1828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–"/>
              <a:defRPr sz="900"/>
            </a:lvl4pPr>
            <a:lvl5pPr indent="-285750" lvl="4" marL="22860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»"/>
              <a:defRPr sz="900"/>
            </a:lvl5pPr>
            <a:lvl6pPr indent="-285750" lvl="5" marL="27432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6pPr>
            <a:lvl7pPr indent="-285750" lvl="6" marL="3200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7pPr>
            <a:lvl8pPr indent="-285750" lvl="7" marL="3657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8pPr>
            <a:lvl9pPr indent="-285750" lvl="8" marL="4114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9pPr>
          </a:lstStyle>
          <a:p/>
        </p:txBody>
      </p:sp>
      <p:sp>
        <p:nvSpPr>
          <p:cNvPr id="81" name="Google Shape;81;p18"/>
          <p:cNvSpPr txBox="1"/>
          <p:nvPr>
            <p:ph idx="2" type="body"/>
          </p:nvPr>
        </p:nvSpPr>
        <p:spPr>
          <a:xfrm>
            <a:off x="2324100" y="800100"/>
            <a:ext cx="2019300" cy="2262982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rmAutofit/>
          </a:bodyPr>
          <a:lstStyle>
            <a:lvl1pPr indent="-317500" lvl="0" marL="4572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1pPr>
            <a:lvl2pPr indent="-304800" lvl="1" marL="914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–"/>
              <a:defRPr sz="1200"/>
            </a:lvl2pPr>
            <a:lvl3pPr indent="-2921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/>
            </a:lvl3pPr>
            <a:lvl4pPr indent="-285750" lvl="3" marL="1828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–"/>
              <a:defRPr sz="900"/>
            </a:lvl4pPr>
            <a:lvl5pPr indent="-285750" lvl="4" marL="22860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»"/>
              <a:defRPr sz="900"/>
            </a:lvl5pPr>
            <a:lvl6pPr indent="-285750" lvl="5" marL="27432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6pPr>
            <a:lvl7pPr indent="-285750" lvl="6" marL="3200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7pPr>
            <a:lvl8pPr indent="-285750" lvl="7" marL="3657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8pPr>
            <a:lvl9pPr indent="-285750" lvl="8" marL="4114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9pPr>
          </a:lstStyle>
          <a:p/>
        </p:txBody>
      </p:sp>
      <p:sp>
        <p:nvSpPr>
          <p:cNvPr id="82" name="Google Shape;82;p18"/>
          <p:cNvSpPr txBox="1"/>
          <p:nvPr>
            <p:ph idx="10" type="dt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83" name="Google Shape;83;p18"/>
          <p:cNvSpPr txBox="1"/>
          <p:nvPr>
            <p:ph idx="11" type="ftr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84" name="Google Shape;84;p18"/>
          <p:cNvSpPr txBox="1"/>
          <p:nvPr>
            <p:ph idx="12" type="sldNum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9"/>
          <p:cNvSpPr txBox="1"/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87" name="Google Shape;87;p19"/>
          <p:cNvSpPr txBox="1"/>
          <p:nvPr>
            <p:ph idx="1" type="body"/>
          </p:nvPr>
        </p:nvSpPr>
        <p:spPr>
          <a:xfrm>
            <a:off x="228600" y="767556"/>
            <a:ext cx="2020094" cy="319881"/>
          </a:xfrm>
          <a:prstGeom prst="rect">
            <a:avLst/>
          </a:prstGeom>
          <a:noFill/>
          <a:ln>
            <a:noFill/>
          </a:ln>
        </p:spPr>
        <p:txBody>
          <a:bodyPr anchorCtr="0" anchor="b" bIns="22850" lIns="45725" spcFirstLastPara="1" rIns="45725" wrap="square" tIns="22850">
            <a:normAutofit/>
          </a:bodyPr>
          <a:lstStyle>
            <a:lvl1pPr indent="-228600" lvl="0" marL="4572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1pPr>
            <a:lvl2pPr indent="-228600" lvl="1" marL="914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b="1" sz="10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b="1" sz="900"/>
            </a:lvl3pPr>
            <a:lvl4pPr indent="-228600" lvl="3" marL="1828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b="1" sz="800"/>
            </a:lvl4pPr>
            <a:lvl5pPr indent="-228600" lvl="4" marL="22860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b="1" sz="800"/>
            </a:lvl5pPr>
            <a:lvl6pPr indent="-228600" lvl="5" marL="27432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b="1" sz="800"/>
            </a:lvl6pPr>
            <a:lvl7pPr indent="-228600" lvl="6" marL="3200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b="1" sz="800"/>
            </a:lvl7pPr>
            <a:lvl8pPr indent="-228600" lvl="7" marL="3657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b="1" sz="800"/>
            </a:lvl8pPr>
            <a:lvl9pPr indent="-228600" lvl="8" marL="4114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b="1" sz="800"/>
            </a:lvl9pPr>
          </a:lstStyle>
          <a:p/>
        </p:txBody>
      </p:sp>
      <p:sp>
        <p:nvSpPr>
          <p:cNvPr id="88" name="Google Shape;88;p19"/>
          <p:cNvSpPr txBox="1"/>
          <p:nvPr>
            <p:ph idx="2" type="body"/>
          </p:nvPr>
        </p:nvSpPr>
        <p:spPr>
          <a:xfrm>
            <a:off x="228600" y="1087438"/>
            <a:ext cx="2020094" cy="1975644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rmAutofit/>
          </a:bodyPr>
          <a:lstStyle>
            <a:lvl1pPr indent="-304800" lvl="0" marL="4572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1pPr>
            <a:lvl2pPr indent="-292100" lvl="1" marL="914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–"/>
              <a:defRPr sz="1000"/>
            </a:lvl2pPr>
            <a:lvl3pPr indent="-28575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3pPr>
            <a:lvl4pPr indent="-279400" lvl="3" marL="1828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–"/>
              <a:defRPr sz="800"/>
            </a:lvl4pPr>
            <a:lvl5pPr indent="-279400" lvl="4" marL="22860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»"/>
              <a:defRPr sz="800"/>
            </a:lvl5pPr>
            <a:lvl6pPr indent="-279400" lvl="5" marL="27432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6pPr>
            <a:lvl7pPr indent="-279400" lvl="6" marL="3200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7pPr>
            <a:lvl8pPr indent="-279400" lvl="7" marL="3657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8pPr>
            <a:lvl9pPr indent="-279400" lvl="8" marL="4114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9pPr>
          </a:lstStyle>
          <a:p/>
        </p:txBody>
      </p:sp>
      <p:sp>
        <p:nvSpPr>
          <p:cNvPr id="89" name="Google Shape;89;p19"/>
          <p:cNvSpPr txBox="1"/>
          <p:nvPr>
            <p:ph idx="3" type="body"/>
          </p:nvPr>
        </p:nvSpPr>
        <p:spPr>
          <a:xfrm>
            <a:off x="2322513" y="767556"/>
            <a:ext cx="2020888" cy="319881"/>
          </a:xfrm>
          <a:prstGeom prst="rect">
            <a:avLst/>
          </a:prstGeom>
          <a:noFill/>
          <a:ln>
            <a:noFill/>
          </a:ln>
        </p:spPr>
        <p:txBody>
          <a:bodyPr anchorCtr="0" anchor="b" bIns="22850" lIns="45725" spcFirstLastPara="1" rIns="45725" wrap="square" tIns="22850">
            <a:normAutofit/>
          </a:bodyPr>
          <a:lstStyle>
            <a:lvl1pPr indent="-228600" lvl="0" marL="4572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1pPr>
            <a:lvl2pPr indent="-228600" lvl="1" marL="914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b="1" sz="10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b="1" sz="900"/>
            </a:lvl3pPr>
            <a:lvl4pPr indent="-228600" lvl="3" marL="1828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b="1" sz="800"/>
            </a:lvl4pPr>
            <a:lvl5pPr indent="-228600" lvl="4" marL="22860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b="1" sz="800"/>
            </a:lvl5pPr>
            <a:lvl6pPr indent="-228600" lvl="5" marL="27432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b="1" sz="800"/>
            </a:lvl6pPr>
            <a:lvl7pPr indent="-228600" lvl="6" marL="3200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b="1" sz="800"/>
            </a:lvl7pPr>
            <a:lvl8pPr indent="-228600" lvl="7" marL="3657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b="1" sz="800"/>
            </a:lvl8pPr>
            <a:lvl9pPr indent="-228600" lvl="8" marL="4114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b="1" sz="800"/>
            </a:lvl9pPr>
          </a:lstStyle>
          <a:p/>
        </p:txBody>
      </p:sp>
      <p:sp>
        <p:nvSpPr>
          <p:cNvPr id="90" name="Google Shape;90;p19"/>
          <p:cNvSpPr txBox="1"/>
          <p:nvPr>
            <p:ph idx="4" type="body"/>
          </p:nvPr>
        </p:nvSpPr>
        <p:spPr>
          <a:xfrm>
            <a:off x="2322513" y="1087438"/>
            <a:ext cx="2020888" cy="1975644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rmAutofit/>
          </a:bodyPr>
          <a:lstStyle>
            <a:lvl1pPr indent="-304800" lvl="0" marL="4572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1pPr>
            <a:lvl2pPr indent="-292100" lvl="1" marL="914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–"/>
              <a:defRPr sz="1000"/>
            </a:lvl2pPr>
            <a:lvl3pPr indent="-28575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3pPr>
            <a:lvl4pPr indent="-279400" lvl="3" marL="1828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–"/>
              <a:defRPr sz="800"/>
            </a:lvl4pPr>
            <a:lvl5pPr indent="-279400" lvl="4" marL="22860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»"/>
              <a:defRPr sz="800"/>
            </a:lvl5pPr>
            <a:lvl6pPr indent="-279400" lvl="5" marL="27432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6pPr>
            <a:lvl7pPr indent="-279400" lvl="6" marL="3200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7pPr>
            <a:lvl8pPr indent="-279400" lvl="7" marL="3657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8pPr>
            <a:lvl9pPr indent="-279400" lvl="8" marL="4114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9pPr>
          </a:lstStyle>
          <a:p/>
        </p:txBody>
      </p:sp>
      <p:sp>
        <p:nvSpPr>
          <p:cNvPr id="91" name="Google Shape;91;p19"/>
          <p:cNvSpPr txBox="1"/>
          <p:nvPr>
            <p:ph idx="10" type="dt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92" name="Google Shape;92;p19"/>
          <p:cNvSpPr txBox="1"/>
          <p:nvPr>
            <p:ph idx="11" type="ftr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93" name="Google Shape;93;p19"/>
          <p:cNvSpPr txBox="1"/>
          <p:nvPr>
            <p:ph idx="12" type="sldNum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0"/>
          <p:cNvSpPr txBox="1"/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96" name="Google Shape;96;p20"/>
          <p:cNvSpPr txBox="1"/>
          <p:nvPr>
            <p:ph idx="10" type="dt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97" name="Google Shape;97;p20"/>
          <p:cNvSpPr txBox="1"/>
          <p:nvPr>
            <p:ph idx="11" type="ftr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98" name="Google Shape;98;p20"/>
          <p:cNvSpPr txBox="1"/>
          <p:nvPr>
            <p:ph idx="12" type="sldNum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1"/>
          <p:cNvSpPr txBox="1"/>
          <p:nvPr>
            <p:ph type="title"/>
          </p:nvPr>
        </p:nvSpPr>
        <p:spPr>
          <a:xfrm>
            <a:off x="228600" y="136525"/>
            <a:ext cx="1504157" cy="581025"/>
          </a:xfrm>
          <a:prstGeom prst="rect">
            <a:avLst/>
          </a:prstGeom>
          <a:noFill/>
          <a:ln>
            <a:noFill/>
          </a:ln>
        </p:spPr>
        <p:txBody>
          <a:bodyPr anchorCtr="0" anchor="b" bIns="22850" lIns="45725" spcFirstLastPara="1" rIns="45725" wrap="square" tIns="2285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None/>
              <a:defRPr b="1" sz="1000"/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101" name="Google Shape;101;p21"/>
          <p:cNvSpPr txBox="1"/>
          <p:nvPr>
            <p:ph idx="1" type="body"/>
          </p:nvPr>
        </p:nvSpPr>
        <p:spPr>
          <a:xfrm>
            <a:off x="1787525" y="136525"/>
            <a:ext cx="2555875" cy="2926557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rmAutofit/>
          </a:bodyPr>
          <a:lstStyle>
            <a:lvl1pPr indent="-330200" lvl="0" marL="4572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1pPr>
            <a:lvl2pPr indent="-317500" lvl="1" marL="9144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 sz="1400"/>
            </a:lvl2pPr>
            <a:lvl3pPr indent="-3048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3pPr>
            <a:lvl4pPr indent="-292100" lvl="3" marL="1828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–"/>
              <a:defRPr sz="1000"/>
            </a:lvl4pPr>
            <a:lvl5pPr indent="-292100" lvl="4" marL="22860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»"/>
              <a:defRPr sz="1000"/>
            </a:lvl5pPr>
            <a:lvl6pPr indent="-292100" lvl="5" marL="27432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/>
            </a:lvl6pPr>
            <a:lvl7pPr indent="-292100" lvl="6" marL="3200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/>
            </a:lvl7pPr>
            <a:lvl8pPr indent="-292100" lvl="7" marL="3657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/>
            </a:lvl8pPr>
            <a:lvl9pPr indent="-292100" lvl="8" marL="4114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/>
            </a:lvl9pPr>
          </a:lstStyle>
          <a:p/>
        </p:txBody>
      </p:sp>
      <p:sp>
        <p:nvSpPr>
          <p:cNvPr id="102" name="Google Shape;102;p21"/>
          <p:cNvSpPr txBox="1"/>
          <p:nvPr>
            <p:ph idx="2" type="body"/>
          </p:nvPr>
        </p:nvSpPr>
        <p:spPr>
          <a:xfrm>
            <a:off x="228600" y="717550"/>
            <a:ext cx="1504157" cy="2345532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rmAutofit/>
          </a:bodyPr>
          <a:lstStyle>
            <a:lvl1pPr indent="-228600" lvl="0" marL="4572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700"/>
            </a:lvl1pPr>
            <a:lvl2pPr indent="-228600" lvl="1" marL="9144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/>
            </a:lvl2pPr>
            <a:lvl3pPr indent="-228600" lvl="2" marL="1371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3pPr>
            <a:lvl4pPr indent="-228600" lvl="3" marL="18288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4pPr>
            <a:lvl5pPr indent="-228600" lvl="4" marL="22860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5pPr>
            <a:lvl6pPr indent="-228600" lvl="5" marL="27432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6pPr>
            <a:lvl7pPr indent="-228600" lvl="6" marL="32004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7pPr>
            <a:lvl8pPr indent="-228600" lvl="7" marL="3657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8pPr>
            <a:lvl9pPr indent="-228600" lvl="8" marL="41148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9pPr>
          </a:lstStyle>
          <a:p/>
        </p:txBody>
      </p:sp>
      <p:sp>
        <p:nvSpPr>
          <p:cNvPr id="103" name="Google Shape;103;p21"/>
          <p:cNvSpPr txBox="1"/>
          <p:nvPr>
            <p:ph idx="10" type="dt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104" name="Google Shape;104;p21"/>
          <p:cNvSpPr txBox="1"/>
          <p:nvPr>
            <p:ph idx="11" type="ftr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105" name="Google Shape;105;p21"/>
          <p:cNvSpPr txBox="1"/>
          <p:nvPr>
            <p:ph idx="12" type="sldNum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2"/>
          <p:cNvSpPr txBox="1"/>
          <p:nvPr>
            <p:ph type="title"/>
          </p:nvPr>
        </p:nvSpPr>
        <p:spPr>
          <a:xfrm>
            <a:off x="896144" y="2400300"/>
            <a:ext cx="2743200" cy="283369"/>
          </a:xfrm>
          <a:prstGeom prst="rect">
            <a:avLst/>
          </a:prstGeom>
          <a:noFill/>
          <a:ln>
            <a:noFill/>
          </a:ln>
        </p:spPr>
        <p:txBody>
          <a:bodyPr anchorCtr="0" anchor="b" bIns="22850" lIns="45725" spcFirstLastPara="1" rIns="45725" wrap="square" tIns="2285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None/>
              <a:defRPr b="1" sz="1000"/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108" name="Google Shape;108;p22"/>
          <p:cNvSpPr/>
          <p:nvPr>
            <p:ph idx="2" type="pic"/>
          </p:nvPr>
        </p:nvSpPr>
        <p:spPr>
          <a:xfrm>
            <a:off x="896144" y="306388"/>
            <a:ext cx="2743200" cy="2057400"/>
          </a:xfrm>
          <a:prstGeom prst="rect">
            <a:avLst/>
          </a:prstGeom>
          <a:noFill/>
          <a:ln>
            <a:noFill/>
          </a:ln>
        </p:spPr>
      </p:sp>
      <p:sp>
        <p:nvSpPr>
          <p:cNvPr id="109" name="Google Shape;109;p22"/>
          <p:cNvSpPr txBox="1"/>
          <p:nvPr>
            <p:ph idx="1" type="body"/>
          </p:nvPr>
        </p:nvSpPr>
        <p:spPr>
          <a:xfrm>
            <a:off x="896144" y="2683669"/>
            <a:ext cx="2743200" cy="402431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rmAutofit/>
          </a:bodyPr>
          <a:lstStyle>
            <a:lvl1pPr indent="-228600" lvl="0" marL="4572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700"/>
            </a:lvl1pPr>
            <a:lvl2pPr indent="-228600" lvl="1" marL="9144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/>
            </a:lvl2pPr>
            <a:lvl3pPr indent="-228600" lvl="2" marL="1371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3pPr>
            <a:lvl4pPr indent="-228600" lvl="3" marL="18288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4pPr>
            <a:lvl5pPr indent="-228600" lvl="4" marL="22860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5pPr>
            <a:lvl6pPr indent="-228600" lvl="5" marL="27432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6pPr>
            <a:lvl7pPr indent="-228600" lvl="6" marL="32004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7pPr>
            <a:lvl8pPr indent="-228600" lvl="7" marL="3657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8pPr>
            <a:lvl9pPr indent="-228600" lvl="8" marL="41148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9pPr>
          </a:lstStyle>
          <a:p/>
        </p:txBody>
      </p:sp>
      <p:sp>
        <p:nvSpPr>
          <p:cNvPr id="110" name="Google Shape;110;p22"/>
          <p:cNvSpPr txBox="1"/>
          <p:nvPr>
            <p:ph idx="10" type="dt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111" name="Google Shape;111;p22"/>
          <p:cNvSpPr txBox="1"/>
          <p:nvPr>
            <p:ph idx="11" type="ftr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112" name="Google Shape;112;p22"/>
          <p:cNvSpPr txBox="1"/>
          <p:nvPr>
            <p:ph idx="12" type="sldNum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3"/>
          <p:cNvSpPr txBox="1"/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115" name="Google Shape;115;p23"/>
          <p:cNvSpPr txBox="1"/>
          <p:nvPr>
            <p:ph idx="1" type="body"/>
          </p:nvPr>
        </p:nvSpPr>
        <p:spPr>
          <a:xfrm rot="5400000">
            <a:off x="1154509" y="-125809"/>
            <a:ext cx="2262982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rmAutofit/>
          </a:bodyPr>
          <a:lstStyle>
            <a:lvl1pPr indent="-285750" lvl="0" marL="4572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1pPr>
            <a:lvl2pPr indent="-285750" lvl="1" marL="914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–"/>
              <a:defRPr/>
            </a:lvl2pPr>
            <a:lvl3pPr indent="-28575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3pPr>
            <a:lvl4pPr indent="-285750" lvl="3" marL="1828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–"/>
              <a:defRPr/>
            </a:lvl4pPr>
            <a:lvl5pPr indent="-285750" lvl="4" marL="22860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»"/>
              <a:defRPr/>
            </a:lvl5pPr>
            <a:lvl6pPr indent="-285750" lvl="5" marL="27432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6pPr>
            <a:lvl7pPr indent="-285750" lvl="6" marL="3200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7pPr>
            <a:lvl8pPr indent="-285750" lvl="7" marL="3657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8pPr>
            <a:lvl9pPr indent="-285750" lvl="8" marL="4114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9pPr>
          </a:lstStyle>
          <a:p/>
        </p:txBody>
      </p:sp>
      <p:sp>
        <p:nvSpPr>
          <p:cNvPr id="116" name="Google Shape;116;p23"/>
          <p:cNvSpPr txBox="1"/>
          <p:nvPr>
            <p:ph idx="10" type="dt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117" name="Google Shape;117;p23"/>
          <p:cNvSpPr txBox="1"/>
          <p:nvPr>
            <p:ph idx="11" type="ftr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118" name="Google Shape;118;p23"/>
          <p:cNvSpPr txBox="1"/>
          <p:nvPr>
            <p:ph idx="12" type="sldNum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4"/>
          <p:cNvSpPr txBox="1"/>
          <p:nvPr>
            <p:ph type="title"/>
          </p:nvPr>
        </p:nvSpPr>
        <p:spPr>
          <a:xfrm rot="5400000">
            <a:off x="2366169" y="1085850"/>
            <a:ext cx="2925763" cy="102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121" name="Google Shape;121;p24"/>
          <p:cNvSpPr txBox="1"/>
          <p:nvPr>
            <p:ph idx="1" type="body"/>
          </p:nvPr>
        </p:nvSpPr>
        <p:spPr>
          <a:xfrm rot="5400000">
            <a:off x="270669" y="95250"/>
            <a:ext cx="2925763" cy="3009900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rmAutofit/>
          </a:bodyPr>
          <a:lstStyle>
            <a:lvl1pPr indent="-285750" lvl="0" marL="4572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1pPr>
            <a:lvl2pPr indent="-285750" lvl="1" marL="914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–"/>
              <a:defRPr/>
            </a:lvl2pPr>
            <a:lvl3pPr indent="-28575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3pPr>
            <a:lvl4pPr indent="-285750" lvl="3" marL="1828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–"/>
              <a:defRPr/>
            </a:lvl4pPr>
            <a:lvl5pPr indent="-285750" lvl="4" marL="22860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»"/>
              <a:defRPr/>
            </a:lvl5pPr>
            <a:lvl6pPr indent="-285750" lvl="5" marL="27432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6pPr>
            <a:lvl7pPr indent="-285750" lvl="6" marL="3200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7pPr>
            <a:lvl8pPr indent="-285750" lvl="7" marL="3657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8pPr>
            <a:lvl9pPr indent="-285750" lvl="8" marL="4114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9pPr>
          </a:lstStyle>
          <a:p/>
        </p:txBody>
      </p:sp>
      <p:sp>
        <p:nvSpPr>
          <p:cNvPr id="122" name="Google Shape;122;p24"/>
          <p:cNvSpPr txBox="1"/>
          <p:nvPr>
            <p:ph idx="10" type="dt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123" name="Google Shape;123;p24"/>
          <p:cNvSpPr txBox="1"/>
          <p:nvPr>
            <p:ph idx="11" type="ftr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124" name="Google Shape;124;p24"/>
          <p:cNvSpPr txBox="1"/>
          <p:nvPr>
            <p:ph idx="12" type="sldNum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3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None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228600" y="800100"/>
            <a:ext cx="4114800" cy="2262982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rmAutofit/>
          </a:bodyPr>
          <a:lstStyle>
            <a:lvl1pPr indent="-330200" lvl="0" marL="4572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17500" lvl="1" marL="9144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04800" lvl="2" marL="13716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92100" lvl="3" marL="18288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–"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92100" lvl="4" marL="22860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»"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92100" lvl="5" marL="27432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92100" lvl="6" marL="32004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92100" lvl="7" marL="36576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92100" lvl="8" marL="41148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0" type="dt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4" name="Google Shape;54;p13"/>
          <p:cNvSpPr txBox="1"/>
          <p:nvPr>
            <p:ph idx="11" type="ftr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700"/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5" name="Google Shape;55;p13"/>
          <p:cNvSpPr txBox="1"/>
          <p:nvPr>
            <p:ph idx="12" type="sldNum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6.png"/><Relationship Id="rId4" Type="http://schemas.openxmlformats.org/officeDocument/2006/relationships/image" Target="../media/image18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6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4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4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3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8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1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9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png"/><Relationship Id="rId4" Type="http://schemas.openxmlformats.org/officeDocument/2006/relationships/image" Target="../media/image1.png"/><Relationship Id="rId5" Type="http://schemas.openxmlformats.org/officeDocument/2006/relationships/image" Target="../media/image12.jpg"/><Relationship Id="rId6" Type="http://schemas.openxmlformats.org/officeDocument/2006/relationships/image" Target="../media/image7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7.png"/><Relationship Id="rId4" Type="http://schemas.openxmlformats.org/officeDocument/2006/relationships/image" Target="../media/image9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9.jp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8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8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6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8.png"/><Relationship Id="rId4" Type="http://schemas.openxmlformats.org/officeDocument/2006/relationships/image" Target="../media/image31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48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3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32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39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43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34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2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50.pn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30.pn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52.pn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40.pn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37.png"/><Relationship Id="rId4" Type="http://schemas.openxmlformats.org/officeDocument/2006/relationships/image" Target="../media/image38.png"/><Relationship Id="rId5" Type="http://schemas.openxmlformats.org/officeDocument/2006/relationships/image" Target="../media/image4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7.pn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35.png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28.png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2.png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8.png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44.png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45.png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49.png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7.xml"/><Relationship Id="rId3" Type="http://schemas.openxmlformats.org/officeDocument/2006/relationships/image" Target="../media/image8.png"/><Relationship Id="rId4" Type="http://schemas.openxmlformats.org/officeDocument/2006/relationships/image" Target="../media/image42.png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8.xml"/><Relationship Id="rId3" Type="http://schemas.openxmlformats.org/officeDocument/2006/relationships/image" Target="../media/image8.png"/><Relationship Id="rId4" Type="http://schemas.openxmlformats.org/officeDocument/2006/relationships/image" Target="../media/image72.png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9.xml"/><Relationship Id="rId3" Type="http://schemas.openxmlformats.org/officeDocument/2006/relationships/image" Target="../media/image8.png"/><Relationship Id="rId4" Type="http://schemas.openxmlformats.org/officeDocument/2006/relationships/image" Target="../media/image5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/Relationships>
</file>

<file path=ppt/slides/_rels/slide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0.xml"/><Relationship Id="rId3" Type="http://schemas.openxmlformats.org/officeDocument/2006/relationships/image" Target="../media/image47.png"/></Relationships>
</file>

<file path=ppt/slides/_rels/slide5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1.xml"/><Relationship Id="rId3" Type="http://schemas.openxmlformats.org/officeDocument/2006/relationships/image" Target="../media/image46.png"/></Relationships>
</file>

<file path=ppt/slides/_rels/slide5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2.xml"/><Relationship Id="rId3" Type="http://schemas.openxmlformats.org/officeDocument/2006/relationships/image" Target="../media/image62.png"/></Relationships>
</file>

<file path=ppt/slides/_rels/slide5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3.xml"/><Relationship Id="rId3" Type="http://schemas.openxmlformats.org/officeDocument/2006/relationships/image" Target="../media/image57.png"/></Relationships>
</file>

<file path=ppt/slides/_rels/slide5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4.xml"/><Relationship Id="rId3" Type="http://schemas.openxmlformats.org/officeDocument/2006/relationships/image" Target="../media/image67.png"/></Relationships>
</file>

<file path=ppt/slides/_rels/slide5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5.xml"/><Relationship Id="rId3" Type="http://schemas.openxmlformats.org/officeDocument/2006/relationships/image" Target="../media/image68.png"/></Relationships>
</file>

<file path=ppt/slides/_rels/slide5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6.xml"/><Relationship Id="rId3" Type="http://schemas.openxmlformats.org/officeDocument/2006/relationships/image" Target="../media/image51.png"/></Relationships>
</file>

<file path=ppt/slides/_rels/slide5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7.xml"/><Relationship Id="rId3" Type="http://schemas.openxmlformats.org/officeDocument/2006/relationships/image" Target="../media/image58.jpg"/></Relationships>
</file>

<file path=ppt/slides/_rels/slide5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8.xml"/><Relationship Id="rId3" Type="http://schemas.openxmlformats.org/officeDocument/2006/relationships/image" Target="../media/image60.png"/><Relationship Id="rId4" Type="http://schemas.openxmlformats.org/officeDocument/2006/relationships/image" Target="../media/image64.png"/></Relationships>
</file>

<file path=ppt/slides/_rels/slide5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9.xml"/><Relationship Id="rId3" Type="http://schemas.openxmlformats.org/officeDocument/2006/relationships/image" Target="../media/image6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9.png"/><Relationship Id="rId4" Type="http://schemas.openxmlformats.org/officeDocument/2006/relationships/image" Target="../media/image15.jpg"/></Relationships>
</file>

<file path=ppt/slides/_rels/slide6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0.xml"/><Relationship Id="rId3" Type="http://schemas.openxmlformats.org/officeDocument/2006/relationships/image" Target="../media/image66.png"/><Relationship Id="rId4" Type="http://schemas.openxmlformats.org/officeDocument/2006/relationships/image" Target="../media/image59.png"/></Relationships>
</file>

<file path=ppt/slides/_rels/slide6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1.xml"/><Relationship Id="rId3" Type="http://schemas.openxmlformats.org/officeDocument/2006/relationships/image" Target="../media/image66.png"/><Relationship Id="rId4" Type="http://schemas.openxmlformats.org/officeDocument/2006/relationships/image" Target="../media/image61.png"/><Relationship Id="rId5" Type="http://schemas.openxmlformats.org/officeDocument/2006/relationships/image" Target="../media/image59.png"/></Relationships>
</file>

<file path=ppt/slides/_rels/slide6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2.xml"/><Relationship Id="rId3" Type="http://schemas.openxmlformats.org/officeDocument/2006/relationships/image" Target="../media/image55.png"/></Relationships>
</file>

<file path=ppt/slides/_rels/slide6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3.xml"/><Relationship Id="rId3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6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4.xml"/><Relationship Id="rId3" Type="http://schemas.openxmlformats.org/officeDocument/2006/relationships/image" Target="../media/image56.png"/><Relationship Id="rId4" Type="http://schemas.openxmlformats.org/officeDocument/2006/relationships/image" Target="../media/image55.png"/><Relationship Id="rId5" Type="http://schemas.openxmlformats.org/officeDocument/2006/relationships/image" Target="../media/image71.png"/></Relationships>
</file>

<file path=ppt/slides/_rels/slide6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5.xml"/><Relationship Id="rId3" Type="http://schemas.openxmlformats.org/officeDocument/2006/relationships/image" Target="../media/image8.png"/></Relationships>
</file>

<file path=ppt/slides/_rels/slide6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6.xml"/></Relationships>
</file>

<file path=ppt/slides/_rels/slide6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7.xml"/><Relationship Id="rId3" Type="http://schemas.openxmlformats.org/officeDocument/2006/relationships/image" Target="../media/image2.png"/></Relationships>
</file>

<file path=ppt/slides/_rels/slide6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8.xml"/><Relationship Id="rId3" Type="http://schemas.openxmlformats.org/officeDocument/2006/relationships/image" Target="../media/image70.jpg"/></Relationships>
</file>

<file path=ppt/slides/_rels/slide6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9.xml"/><Relationship Id="rId3" Type="http://schemas.openxmlformats.org/officeDocument/2006/relationships/image" Target="../media/image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png"/><Relationship Id="rId4" Type="http://schemas.openxmlformats.org/officeDocument/2006/relationships/image" Target="../media/image20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.png"/><Relationship Id="rId4" Type="http://schemas.openxmlformats.org/officeDocument/2006/relationships/image" Target="../media/image20.png"/><Relationship Id="rId5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2A3990"/>
        </a:solidFill>
      </p:bgPr>
    </p:bg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5"/>
          <p:cNvSpPr/>
          <p:nvPr/>
        </p:nvSpPr>
        <p:spPr>
          <a:xfrm>
            <a:off x="6098378" y="5"/>
            <a:ext cx="3045625" cy="2030570"/>
          </a:xfrm>
          <a:custGeom>
            <a:rect b="b" l="l" r="r" t="t"/>
            <a:pathLst>
              <a:path extrusionOk="0" h="4061140" w="6091250">
                <a:moveTo>
                  <a:pt x="0" y="0"/>
                </a:moveTo>
                <a:lnTo>
                  <a:pt x="6091250" y="0"/>
                </a:lnTo>
                <a:lnTo>
                  <a:pt x="6091250" y="4061140"/>
                </a:lnTo>
                <a:lnTo>
                  <a:pt x="0" y="406114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34" name="Google Shape;134;p25"/>
          <p:cNvSpPr/>
          <p:nvPr/>
        </p:nvSpPr>
        <p:spPr>
          <a:xfrm rot="10800000">
            <a:off x="-135385" y="3286493"/>
            <a:ext cx="3045625" cy="2030570"/>
          </a:xfrm>
          <a:custGeom>
            <a:rect b="b" l="l" r="r" t="t"/>
            <a:pathLst>
              <a:path extrusionOk="0" h="4061140" w="6091250">
                <a:moveTo>
                  <a:pt x="0" y="0"/>
                </a:moveTo>
                <a:lnTo>
                  <a:pt x="6091250" y="0"/>
                </a:lnTo>
                <a:lnTo>
                  <a:pt x="6091250" y="4061140"/>
                </a:lnTo>
                <a:lnTo>
                  <a:pt x="0" y="406114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135" name="Google Shape;135;p25"/>
          <p:cNvGrpSpPr/>
          <p:nvPr/>
        </p:nvGrpSpPr>
        <p:grpSpPr>
          <a:xfrm>
            <a:off x="977188" y="1827241"/>
            <a:ext cx="8130675" cy="1411627"/>
            <a:chOff x="0" y="47625"/>
            <a:chExt cx="21681800" cy="3764338"/>
          </a:xfrm>
        </p:grpSpPr>
        <p:sp>
          <p:nvSpPr>
            <p:cNvPr id="136" name="Google Shape;136;p25"/>
            <p:cNvSpPr txBox="1"/>
            <p:nvPr/>
          </p:nvSpPr>
          <p:spPr>
            <a:xfrm>
              <a:off x="0" y="47625"/>
              <a:ext cx="21681800" cy="279880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399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3800" u="none" cap="none" strike="noStrike">
                  <a:solidFill>
                    <a:srgbClr val="FFFFFF"/>
                  </a:solidFill>
                  <a:latin typeface="Poppins SemiBold"/>
                  <a:ea typeface="Poppins SemiBold"/>
                  <a:cs typeface="Poppins SemiBold"/>
                  <a:sym typeface="Poppins SemiBold"/>
                </a:rPr>
                <a:t>Diving Into the Realm of</a:t>
              </a:r>
              <a:endParaRPr sz="700"/>
            </a:p>
            <a:p>
              <a:pPr indent="0" lvl="0" marL="0" marR="0" rtl="0" algn="l">
                <a:lnSpc>
                  <a:spcPct val="10399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3800" u="none" cap="none" strike="noStrike">
                  <a:solidFill>
                    <a:srgbClr val="FFFFFF"/>
                  </a:solidFill>
                  <a:latin typeface="Poppins SemiBold"/>
                  <a:ea typeface="Poppins SemiBold"/>
                  <a:cs typeface="Poppins SemiBold"/>
                  <a:sym typeface="Poppins SemiBold"/>
                </a:rPr>
                <a:t>Source Code Review</a:t>
              </a:r>
              <a:endParaRPr sz="700"/>
            </a:p>
          </p:txBody>
        </p:sp>
        <p:sp>
          <p:nvSpPr>
            <p:cNvPr id="137" name="Google Shape;137;p25"/>
            <p:cNvSpPr txBox="1"/>
            <p:nvPr/>
          </p:nvSpPr>
          <p:spPr>
            <a:xfrm>
              <a:off x="0" y="3079402"/>
              <a:ext cx="21681800" cy="73256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96009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900" u="none" cap="none" strike="noStrike">
                  <a:solidFill>
                    <a:srgbClr val="FFFFFF"/>
                  </a:solidFill>
                  <a:latin typeface="Poppins"/>
                  <a:ea typeface="Poppins"/>
                  <a:cs typeface="Poppins"/>
                  <a:sym typeface="Poppins"/>
                </a:rPr>
                <a:t>Ananda Dhakal (@dhakal_ananda)</a:t>
              </a:r>
              <a:endParaRPr sz="700"/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34"/>
          <p:cNvSpPr txBox="1"/>
          <p:nvPr/>
        </p:nvSpPr>
        <p:spPr>
          <a:xfrm>
            <a:off x="1114104" y="1283684"/>
            <a:ext cx="6915791" cy="73780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800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2100" u="none" cap="none" strike="noStrike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Brute-force the GET endpoints?</a:t>
            </a:r>
            <a:endParaRPr sz="700"/>
          </a:p>
          <a:p>
            <a:pPr indent="0" lvl="0" marL="0" marR="0" rtl="0" algn="ctr">
              <a:lnSpc>
                <a:spcPct val="13800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100" u="none" cap="none" strike="noStrike">
              <a:solidFill>
                <a:srgbClr val="434343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45" name="Google Shape;245;p34"/>
          <p:cNvSpPr/>
          <p:nvPr/>
        </p:nvSpPr>
        <p:spPr>
          <a:xfrm>
            <a:off x="5418372" y="1772140"/>
            <a:ext cx="7051051" cy="5881901"/>
          </a:xfrm>
          <a:custGeom>
            <a:rect b="b" l="l" r="r" t="t"/>
            <a:pathLst>
              <a:path extrusionOk="0" h="11763802" w="14102102">
                <a:moveTo>
                  <a:pt x="0" y="0"/>
                </a:moveTo>
                <a:lnTo>
                  <a:pt x="14102101" y="0"/>
                </a:lnTo>
                <a:lnTo>
                  <a:pt x="14102101" y="11763802"/>
                </a:lnTo>
                <a:lnTo>
                  <a:pt x="0" y="1176380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46" name="Google Shape;246;p34"/>
          <p:cNvSpPr/>
          <p:nvPr/>
        </p:nvSpPr>
        <p:spPr>
          <a:xfrm>
            <a:off x="0" y="1772140"/>
            <a:ext cx="5418372" cy="3371360"/>
          </a:xfrm>
          <a:custGeom>
            <a:rect b="b" l="l" r="r" t="t"/>
            <a:pathLst>
              <a:path extrusionOk="0" h="6742719" w="10836744">
                <a:moveTo>
                  <a:pt x="0" y="0"/>
                </a:moveTo>
                <a:lnTo>
                  <a:pt x="10836744" y="0"/>
                </a:lnTo>
                <a:lnTo>
                  <a:pt x="10836744" y="6742719"/>
                </a:lnTo>
                <a:lnTo>
                  <a:pt x="0" y="674271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-7745" t="0"/>
            </a:stretch>
          </a:blipFill>
          <a:ln>
            <a:noFill/>
          </a:ln>
        </p:spPr>
      </p:sp>
      <p:sp>
        <p:nvSpPr>
          <p:cNvPr id="247" name="Google Shape;247;p34"/>
          <p:cNvSpPr txBox="1"/>
          <p:nvPr/>
        </p:nvSpPr>
        <p:spPr>
          <a:xfrm>
            <a:off x="226175" y="485775"/>
            <a:ext cx="8535900" cy="98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1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>
                <a:solidFill>
                  <a:srgbClr val="2A3990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Detailed understanding of technology stack</a:t>
            </a:r>
            <a:endParaRPr sz="700"/>
          </a:p>
          <a:p>
            <a:pPr indent="0" lvl="0" marL="0" marR="0" rtl="0" algn="ctr">
              <a:lnSpc>
                <a:spcPct val="14773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900" u="none" cap="none" strike="noStrike">
              <a:solidFill>
                <a:srgbClr val="2A3990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35"/>
          <p:cNvSpPr txBox="1"/>
          <p:nvPr/>
        </p:nvSpPr>
        <p:spPr>
          <a:xfrm>
            <a:off x="1114104" y="1283684"/>
            <a:ext cx="6915791" cy="73780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800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2100" u="none" cap="none" strike="noStrike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BUT is that all you can do?</a:t>
            </a:r>
            <a:endParaRPr sz="700"/>
          </a:p>
          <a:p>
            <a:pPr indent="0" lvl="0" marL="0" marR="0" rtl="0" algn="ctr">
              <a:lnSpc>
                <a:spcPct val="13800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100" u="none" cap="none" strike="noStrike">
              <a:solidFill>
                <a:srgbClr val="434343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53" name="Google Shape;253;p35"/>
          <p:cNvSpPr/>
          <p:nvPr/>
        </p:nvSpPr>
        <p:spPr>
          <a:xfrm>
            <a:off x="1046475" y="2086898"/>
            <a:ext cx="7051051" cy="5881901"/>
          </a:xfrm>
          <a:custGeom>
            <a:rect b="b" l="l" r="r" t="t"/>
            <a:pathLst>
              <a:path extrusionOk="0" h="11763802" w="14102102">
                <a:moveTo>
                  <a:pt x="0" y="0"/>
                </a:moveTo>
                <a:lnTo>
                  <a:pt x="14102102" y="0"/>
                </a:lnTo>
                <a:lnTo>
                  <a:pt x="14102102" y="11763802"/>
                </a:lnTo>
                <a:lnTo>
                  <a:pt x="0" y="1176380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54" name="Google Shape;254;p35"/>
          <p:cNvSpPr txBox="1"/>
          <p:nvPr/>
        </p:nvSpPr>
        <p:spPr>
          <a:xfrm>
            <a:off x="226175" y="485775"/>
            <a:ext cx="8535900" cy="98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1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>
                <a:solidFill>
                  <a:srgbClr val="2A3990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Detailed understanding of technology stack</a:t>
            </a:r>
            <a:endParaRPr sz="700"/>
          </a:p>
          <a:p>
            <a:pPr indent="0" lvl="0" marL="0" marR="0" rtl="0" algn="ctr">
              <a:lnSpc>
                <a:spcPct val="14773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900" u="none" cap="none" strike="noStrike">
              <a:solidFill>
                <a:srgbClr val="2A3990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36"/>
          <p:cNvSpPr txBox="1"/>
          <p:nvPr/>
        </p:nvSpPr>
        <p:spPr>
          <a:xfrm>
            <a:off x="2722275" y="2309813"/>
            <a:ext cx="5907375" cy="5095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700" u="none" cap="none" strike="noStrike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GET endpoint is </a:t>
            </a:r>
            <a:endParaRPr sz="700"/>
          </a:p>
          <a:p>
            <a:pPr indent="0" lvl="0" marL="0" marR="0" rtl="0" algn="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700" u="none" cap="none" strike="noStrike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not all there is to find</a:t>
            </a:r>
            <a:endParaRPr sz="700"/>
          </a:p>
        </p:txBody>
      </p:sp>
      <p:sp>
        <p:nvSpPr>
          <p:cNvPr id="264" name="Google Shape;264;p36"/>
          <p:cNvSpPr/>
          <p:nvPr/>
        </p:nvSpPr>
        <p:spPr>
          <a:xfrm>
            <a:off x="0" y="0"/>
            <a:ext cx="6225334" cy="5143500"/>
          </a:xfrm>
          <a:custGeom>
            <a:rect b="b" l="l" r="r" t="t"/>
            <a:pathLst>
              <a:path extrusionOk="0" h="10287000" w="12450667">
                <a:moveTo>
                  <a:pt x="0" y="0"/>
                </a:moveTo>
                <a:lnTo>
                  <a:pt x="12450667" y="0"/>
                </a:lnTo>
                <a:lnTo>
                  <a:pt x="12450667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-190" r="-19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37"/>
          <p:cNvSpPr/>
          <p:nvPr/>
        </p:nvSpPr>
        <p:spPr>
          <a:xfrm>
            <a:off x="80250" y="1565857"/>
            <a:ext cx="8832300" cy="3526594"/>
          </a:xfrm>
          <a:custGeom>
            <a:rect b="b" l="l" r="r" t="t"/>
            <a:pathLst>
              <a:path extrusionOk="0" h="7053188" w="17664600">
                <a:moveTo>
                  <a:pt x="0" y="0"/>
                </a:moveTo>
                <a:lnTo>
                  <a:pt x="17664600" y="0"/>
                </a:lnTo>
                <a:lnTo>
                  <a:pt x="17664600" y="7053188"/>
                </a:lnTo>
                <a:lnTo>
                  <a:pt x="0" y="705318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74" name="Google Shape;274;p37"/>
          <p:cNvSpPr txBox="1"/>
          <p:nvPr/>
        </p:nvSpPr>
        <p:spPr>
          <a:xfrm>
            <a:off x="226175" y="485775"/>
            <a:ext cx="8535900" cy="98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1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>
                <a:solidFill>
                  <a:srgbClr val="2A3990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Detailed understanding of technology stack</a:t>
            </a:r>
            <a:endParaRPr sz="700"/>
          </a:p>
          <a:p>
            <a:pPr indent="0" lvl="0" marL="0" marR="0" rtl="0" algn="ctr">
              <a:lnSpc>
                <a:spcPct val="14773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900" u="none" cap="none" strike="noStrike">
              <a:solidFill>
                <a:srgbClr val="2A3990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38"/>
          <p:cNvSpPr/>
          <p:nvPr/>
        </p:nvSpPr>
        <p:spPr>
          <a:xfrm>
            <a:off x="58375" y="1533938"/>
            <a:ext cx="8937276" cy="3553525"/>
          </a:xfrm>
          <a:custGeom>
            <a:rect b="b" l="l" r="r" t="t"/>
            <a:pathLst>
              <a:path extrusionOk="0" h="7107050" w="17874552">
                <a:moveTo>
                  <a:pt x="0" y="0"/>
                </a:moveTo>
                <a:lnTo>
                  <a:pt x="17874552" y="0"/>
                </a:lnTo>
                <a:lnTo>
                  <a:pt x="17874552" y="7107050"/>
                </a:lnTo>
                <a:lnTo>
                  <a:pt x="0" y="710705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3657" l="0" r="0" t="-3657"/>
            </a:stretch>
          </a:blipFill>
          <a:ln>
            <a:noFill/>
          </a:ln>
        </p:spPr>
      </p:sp>
      <p:sp>
        <p:nvSpPr>
          <p:cNvPr id="284" name="Google Shape;284;p38"/>
          <p:cNvSpPr txBox="1"/>
          <p:nvPr/>
        </p:nvSpPr>
        <p:spPr>
          <a:xfrm>
            <a:off x="226175" y="485775"/>
            <a:ext cx="8535900" cy="98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1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>
                <a:solidFill>
                  <a:srgbClr val="2A3990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Detailed understanding of technology stack</a:t>
            </a:r>
            <a:endParaRPr sz="700"/>
          </a:p>
          <a:p>
            <a:pPr indent="0" lvl="0" marL="0" marR="0" rtl="0" algn="ctr">
              <a:lnSpc>
                <a:spcPct val="14773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900" u="none" cap="none" strike="noStrike">
              <a:solidFill>
                <a:srgbClr val="2A3990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39"/>
          <p:cNvSpPr/>
          <p:nvPr/>
        </p:nvSpPr>
        <p:spPr>
          <a:xfrm>
            <a:off x="0" y="3903669"/>
            <a:ext cx="9144000" cy="1239925"/>
          </a:xfrm>
          <a:custGeom>
            <a:rect b="b" l="l" r="r" t="t"/>
            <a:pathLst>
              <a:path extrusionOk="0" h="2479850" w="18288000">
                <a:moveTo>
                  <a:pt x="0" y="0"/>
                </a:moveTo>
                <a:lnTo>
                  <a:pt x="18288000" y="0"/>
                </a:lnTo>
                <a:lnTo>
                  <a:pt x="18288000" y="2479850"/>
                </a:lnTo>
                <a:lnTo>
                  <a:pt x="0" y="247985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94" name="Google Shape;294;p39"/>
          <p:cNvSpPr txBox="1"/>
          <p:nvPr/>
        </p:nvSpPr>
        <p:spPr>
          <a:xfrm>
            <a:off x="357413" y="1837038"/>
            <a:ext cx="8429175" cy="194411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241300" lvl="1" marL="482600" marR="0" rtl="0" algn="l">
              <a:lnSpc>
                <a:spcPct val="138013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Arial"/>
              <a:buChar char="•"/>
            </a:pPr>
            <a:r>
              <a:rPr b="0" i="0" lang="en" sz="1400" u="none" cap="none" strike="noStrike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Insecure deserialization</a:t>
            </a:r>
            <a:endParaRPr sz="700"/>
          </a:p>
          <a:p>
            <a:pPr indent="-304800" lvl="1" marL="609600" marR="0" rtl="0" algn="l">
              <a:lnSpc>
                <a:spcPct val="17745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434343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241300" lvl="1" marL="482600" marR="0" rtl="0" algn="l">
              <a:lnSpc>
                <a:spcPct val="138013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Arial"/>
              <a:buChar char="•"/>
            </a:pPr>
            <a:r>
              <a:rPr b="0" i="0" lang="en" sz="1400" u="none" cap="none" strike="noStrike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Type juggling</a:t>
            </a:r>
            <a:endParaRPr sz="700"/>
          </a:p>
          <a:p>
            <a:pPr indent="-304800" lvl="1" marL="609600" marR="0" rtl="0" algn="l">
              <a:lnSpc>
                <a:spcPct val="17745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434343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241300" lvl="1" marL="482600" marR="0" rtl="0" algn="l">
              <a:lnSpc>
                <a:spcPct val="138013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Arial"/>
              <a:buChar char="•"/>
            </a:pPr>
            <a:r>
              <a:rPr b="0" i="0" lang="en" sz="1400" u="none" cap="none" strike="noStrike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Cryptographic issues</a:t>
            </a:r>
            <a:endParaRPr sz="700"/>
          </a:p>
          <a:p>
            <a:pPr indent="-304800" lvl="1" marL="609600" marR="0" rtl="0" algn="l">
              <a:lnSpc>
                <a:spcPct val="17745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434343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241300" lvl="1" marL="482600" marR="0" rtl="0" algn="l">
              <a:lnSpc>
                <a:spcPct val="138013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Arial"/>
              <a:buChar char="•"/>
            </a:pPr>
            <a:r>
              <a:rPr b="0" i="0" lang="en" sz="1400" u="none" cap="none" strike="noStrike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Overflow and underflow</a:t>
            </a:r>
            <a:endParaRPr sz="700"/>
          </a:p>
        </p:txBody>
      </p:sp>
      <p:sp>
        <p:nvSpPr>
          <p:cNvPr id="295" name="Google Shape;295;p39"/>
          <p:cNvSpPr txBox="1"/>
          <p:nvPr/>
        </p:nvSpPr>
        <p:spPr>
          <a:xfrm>
            <a:off x="1109342" y="590550"/>
            <a:ext cx="6915791" cy="9048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1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2900" u="none" cap="none" strike="noStrike">
                <a:solidFill>
                  <a:srgbClr val="2A3990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Knowledge of lesser-known vuln classes</a:t>
            </a:r>
            <a:endParaRPr sz="7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212D74"/>
        </a:solidFill>
      </p:bgPr>
    </p:bg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40"/>
          <p:cNvSpPr txBox="1"/>
          <p:nvPr/>
        </p:nvSpPr>
        <p:spPr>
          <a:xfrm>
            <a:off x="1749569" y="1990725"/>
            <a:ext cx="5644861" cy="112871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3600" u="none" cap="none" strike="noStrike">
                <a:solidFill>
                  <a:srgbClr val="FFFFF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To stand out from the rest of the crowd</a:t>
            </a:r>
            <a:endParaRPr sz="70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2A3990"/>
        </a:solidFill>
      </p:bgPr>
    </p:bg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41"/>
          <p:cNvSpPr/>
          <p:nvPr/>
        </p:nvSpPr>
        <p:spPr>
          <a:xfrm>
            <a:off x="6098378" y="5"/>
            <a:ext cx="3045625" cy="2030570"/>
          </a:xfrm>
          <a:custGeom>
            <a:rect b="b" l="l" r="r" t="t"/>
            <a:pathLst>
              <a:path extrusionOk="0" h="4061140" w="6091250">
                <a:moveTo>
                  <a:pt x="0" y="0"/>
                </a:moveTo>
                <a:lnTo>
                  <a:pt x="6091250" y="0"/>
                </a:lnTo>
                <a:lnTo>
                  <a:pt x="6091250" y="4061140"/>
                </a:lnTo>
                <a:lnTo>
                  <a:pt x="0" y="406114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14" name="Google Shape;314;p41"/>
          <p:cNvSpPr txBox="1"/>
          <p:nvPr/>
        </p:nvSpPr>
        <p:spPr>
          <a:xfrm>
            <a:off x="977188" y="1845564"/>
            <a:ext cx="8130675" cy="113804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6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3700" u="none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Monetizing Code Review for </a:t>
            </a:r>
            <a:endParaRPr sz="700"/>
          </a:p>
          <a:p>
            <a:pPr indent="0" lvl="0" marL="0" marR="0" rtl="0" algn="l">
              <a:lnSpc>
                <a:spcPct val="116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3700" u="none" cap="none" strike="noStrike">
                <a:solidFill>
                  <a:srgbClr val="FFFFF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Bug Bounty Hunters</a:t>
            </a:r>
            <a:endParaRPr sz="700"/>
          </a:p>
        </p:txBody>
      </p:sp>
      <p:sp>
        <p:nvSpPr>
          <p:cNvPr id="315" name="Google Shape;315;p41"/>
          <p:cNvSpPr/>
          <p:nvPr/>
        </p:nvSpPr>
        <p:spPr>
          <a:xfrm rot="10800000">
            <a:off x="-135385" y="3286493"/>
            <a:ext cx="3045625" cy="2030570"/>
          </a:xfrm>
          <a:custGeom>
            <a:rect b="b" l="l" r="r" t="t"/>
            <a:pathLst>
              <a:path extrusionOk="0" h="4061140" w="6091250">
                <a:moveTo>
                  <a:pt x="0" y="0"/>
                </a:moveTo>
                <a:lnTo>
                  <a:pt x="6091250" y="0"/>
                </a:lnTo>
                <a:lnTo>
                  <a:pt x="6091250" y="4061140"/>
                </a:lnTo>
                <a:lnTo>
                  <a:pt x="0" y="406114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42"/>
          <p:cNvSpPr/>
          <p:nvPr/>
        </p:nvSpPr>
        <p:spPr>
          <a:xfrm>
            <a:off x="1016385" y="1431877"/>
            <a:ext cx="7294139" cy="3711623"/>
          </a:xfrm>
          <a:custGeom>
            <a:rect b="b" l="l" r="r" t="t"/>
            <a:pathLst>
              <a:path extrusionOk="0" h="7423245" w="14588278">
                <a:moveTo>
                  <a:pt x="0" y="0"/>
                </a:moveTo>
                <a:lnTo>
                  <a:pt x="14588278" y="0"/>
                </a:lnTo>
                <a:lnTo>
                  <a:pt x="14588278" y="7423245"/>
                </a:lnTo>
                <a:lnTo>
                  <a:pt x="0" y="742324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5001" l="0" r="0" t="-2239"/>
            </a:stretch>
          </a:blipFill>
          <a:ln>
            <a:noFill/>
          </a:ln>
        </p:spPr>
      </p:sp>
      <p:sp>
        <p:nvSpPr>
          <p:cNvPr id="325" name="Google Shape;325;p42"/>
          <p:cNvSpPr txBox="1"/>
          <p:nvPr/>
        </p:nvSpPr>
        <p:spPr>
          <a:xfrm>
            <a:off x="1046475" y="485775"/>
            <a:ext cx="6915791" cy="4667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2900" u="none" cap="none" strike="noStrike">
                <a:solidFill>
                  <a:srgbClr val="2A3990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Hack on BBP with open source scope</a:t>
            </a:r>
            <a:endParaRPr sz="7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43"/>
          <p:cNvSpPr/>
          <p:nvPr/>
        </p:nvSpPr>
        <p:spPr>
          <a:xfrm>
            <a:off x="94850" y="1278825"/>
            <a:ext cx="3990775" cy="3820901"/>
          </a:xfrm>
          <a:custGeom>
            <a:rect b="b" l="l" r="r" t="t"/>
            <a:pathLst>
              <a:path extrusionOk="0" h="7641802" w="7981550">
                <a:moveTo>
                  <a:pt x="0" y="0"/>
                </a:moveTo>
                <a:lnTo>
                  <a:pt x="7981550" y="0"/>
                </a:lnTo>
                <a:lnTo>
                  <a:pt x="7981550" y="7641802"/>
                </a:lnTo>
                <a:lnTo>
                  <a:pt x="0" y="764180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3081" l="0" r="0" t="-3081"/>
            </a:stretch>
          </a:blipFill>
          <a:ln>
            <a:noFill/>
          </a:ln>
        </p:spPr>
      </p:sp>
      <p:sp>
        <p:nvSpPr>
          <p:cNvPr id="335" name="Google Shape;335;p43"/>
          <p:cNvSpPr txBox="1"/>
          <p:nvPr/>
        </p:nvSpPr>
        <p:spPr>
          <a:xfrm>
            <a:off x="1046475" y="485775"/>
            <a:ext cx="6915791" cy="4667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2900" u="none" cap="none" strike="noStrike">
                <a:solidFill>
                  <a:srgbClr val="2A3990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Find 0-days to hack an application</a:t>
            </a:r>
            <a:endParaRPr sz="7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6"/>
          <p:cNvSpPr/>
          <p:nvPr/>
        </p:nvSpPr>
        <p:spPr>
          <a:xfrm>
            <a:off x="0" y="3903669"/>
            <a:ext cx="9144000" cy="1239925"/>
          </a:xfrm>
          <a:custGeom>
            <a:rect b="b" l="l" r="r" t="t"/>
            <a:pathLst>
              <a:path extrusionOk="0" h="2479850" w="18288000">
                <a:moveTo>
                  <a:pt x="0" y="0"/>
                </a:moveTo>
                <a:lnTo>
                  <a:pt x="18288000" y="0"/>
                </a:lnTo>
                <a:lnTo>
                  <a:pt x="18288000" y="2479850"/>
                </a:lnTo>
                <a:lnTo>
                  <a:pt x="0" y="247985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47" name="Google Shape;147;p26"/>
          <p:cNvSpPr/>
          <p:nvPr/>
        </p:nvSpPr>
        <p:spPr>
          <a:xfrm>
            <a:off x="5914648" y="1048162"/>
            <a:ext cx="2715002" cy="2715002"/>
          </a:xfrm>
          <a:custGeom>
            <a:rect b="b" l="l" r="r" t="t"/>
            <a:pathLst>
              <a:path extrusionOk="0" h="5430003" w="5430003">
                <a:moveTo>
                  <a:pt x="0" y="0"/>
                </a:moveTo>
                <a:lnTo>
                  <a:pt x="5430003" y="0"/>
                </a:lnTo>
                <a:lnTo>
                  <a:pt x="5430003" y="5430004"/>
                </a:lnTo>
                <a:lnTo>
                  <a:pt x="0" y="543000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48" name="Google Shape;148;p26"/>
          <p:cNvSpPr/>
          <p:nvPr/>
        </p:nvSpPr>
        <p:spPr>
          <a:xfrm>
            <a:off x="5960552" y="1094070"/>
            <a:ext cx="2623196" cy="2623185"/>
          </a:xfrm>
          <a:custGeom>
            <a:rect b="b" l="l" r="r" t="t"/>
            <a:pathLst>
              <a:path extrusionOk="0" h="6349974" w="6350000">
                <a:moveTo>
                  <a:pt x="6350000" y="3175025"/>
                </a:moveTo>
                <a:cubicBezTo>
                  <a:pt x="6350000" y="4928451"/>
                  <a:pt x="4928476" y="6349974"/>
                  <a:pt x="3175000" y="6349974"/>
                </a:cubicBezTo>
                <a:cubicBezTo>
                  <a:pt x="1421498" y="6349974"/>
                  <a:pt x="0" y="4928451"/>
                  <a:pt x="0" y="3175025"/>
                </a:cubicBezTo>
                <a:cubicBezTo>
                  <a:pt x="0" y="1421511"/>
                  <a:pt x="1421498" y="0"/>
                  <a:pt x="3175000" y="0"/>
                </a:cubicBezTo>
                <a:cubicBezTo>
                  <a:pt x="4928501" y="0"/>
                  <a:pt x="6350000" y="1421511"/>
                  <a:pt x="6350000" y="3175025"/>
                </a:cubicBez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-24344" l="-104875" r="-4198" t="-32464"/>
            </a:stretch>
          </a:blip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" name="Google Shape;149;p26"/>
          <p:cNvSpPr/>
          <p:nvPr/>
        </p:nvSpPr>
        <p:spPr>
          <a:xfrm>
            <a:off x="514350" y="4222993"/>
            <a:ext cx="406158" cy="406157"/>
          </a:xfrm>
          <a:custGeom>
            <a:rect b="b" l="l" r="r" t="t"/>
            <a:pathLst>
              <a:path extrusionOk="0" h="812315" w="812315">
                <a:moveTo>
                  <a:pt x="0" y="0"/>
                </a:moveTo>
                <a:lnTo>
                  <a:pt x="812315" y="0"/>
                </a:lnTo>
                <a:lnTo>
                  <a:pt x="812315" y="812315"/>
                </a:lnTo>
                <a:lnTo>
                  <a:pt x="0" y="81231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50" name="Google Shape;150;p26"/>
          <p:cNvSpPr txBox="1"/>
          <p:nvPr/>
        </p:nvSpPr>
        <p:spPr>
          <a:xfrm>
            <a:off x="514350" y="485775"/>
            <a:ext cx="8429175" cy="4381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2700" u="none" cap="none" strike="noStrike">
                <a:solidFill>
                  <a:srgbClr val="2A3990"/>
                </a:solidFill>
                <a:latin typeface="Poppins"/>
                <a:ea typeface="Poppins"/>
                <a:cs typeface="Poppins"/>
                <a:sym typeface="Poppins"/>
              </a:rPr>
              <a:t>whoami</a:t>
            </a:r>
            <a:endParaRPr sz="700"/>
          </a:p>
        </p:txBody>
      </p:sp>
      <p:sp>
        <p:nvSpPr>
          <p:cNvPr id="151" name="Google Shape;151;p26"/>
          <p:cNvSpPr txBox="1"/>
          <p:nvPr/>
        </p:nvSpPr>
        <p:spPr>
          <a:xfrm>
            <a:off x="200475" y="1547584"/>
            <a:ext cx="8429175" cy="11452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266700" lvl="1" marL="546100" marR="0" rtl="0" algn="l">
              <a:lnSpc>
                <a:spcPct val="169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Arial"/>
              <a:buChar char="•"/>
            </a:pPr>
            <a:r>
              <a:rPr b="0" i="0" lang="en" sz="1800" u="none" cap="none" strike="noStrike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Bug Bounty Hunter</a:t>
            </a:r>
            <a:endParaRPr sz="700"/>
          </a:p>
          <a:p>
            <a:pPr indent="0" lvl="0" marL="0" marR="0" rtl="0" algn="l">
              <a:lnSpc>
                <a:spcPct val="169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800" u="none" cap="none" strike="noStrike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endParaRPr sz="700"/>
          </a:p>
          <a:p>
            <a:pPr indent="-266700" lvl="1" marL="546100" marR="0" rtl="0" algn="l">
              <a:lnSpc>
                <a:spcPct val="169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Arial"/>
              <a:buChar char="•"/>
            </a:pPr>
            <a:r>
              <a:rPr b="0" i="0" lang="en" sz="1800" u="none" cap="none" strike="noStrike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Brand Ambassador @Hacker0x01</a:t>
            </a:r>
            <a:endParaRPr sz="700"/>
          </a:p>
        </p:txBody>
      </p:sp>
      <p:sp>
        <p:nvSpPr>
          <p:cNvPr id="152" name="Google Shape;152;p26"/>
          <p:cNvSpPr txBox="1"/>
          <p:nvPr/>
        </p:nvSpPr>
        <p:spPr>
          <a:xfrm>
            <a:off x="984488" y="4255385"/>
            <a:ext cx="8429100" cy="2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69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800" u="none" cap="none" strike="noStrike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@dhakal_ananda</a:t>
            </a:r>
            <a:endParaRPr sz="70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44"/>
          <p:cNvSpPr/>
          <p:nvPr/>
        </p:nvSpPr>
        <p:spPr>
          <a:xfrm>
            <a:off x="4079407" y="1271525"/>
            <a:ext cx="5028116" cy="3820899"/>
          </a:xfrm>
          <a:custGeom>
            <a:rect b="b" l="l" r="r" t="t"/>
            <a:pathLst>
              <a:path extrusionOk="0" h="7641798" w="10056232">
                <a:moveTo>
                  <a:pt x="0" y="0"/>
                </a:moveTo>
                <a:lnTo>
                  <a:pt x="10056232" y="0"/>
                </a:lnTo>
                <a:lnTo>
                  <a:pt x="10056232" y="7641798"/>
                </a:lnTo>
                <a:lnTo>
                  <a:pt x="0" y="764179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45" name="Google Shape;345;p44"/>
          <p:cNvSpPr/>
          <p:nvPr/>
        </p:nvSpPr>
        <p:spPr>
          <a:xfrm>
            <a:off x="43775" y="1271525"/>
            <a:ext cx="3990775" cy="3820901"/>
          </a:xfrm>
          <a:custGeom>
            <a:rect b="b" l="l" r="r" t="t"/>
            <a:pathLst>
              <a:path extrusionOk="0" h="7641802" w="7981550">
                <a:moveTo>
                  <a:pt x="0" y="0"/>
                </a:moveTo>
                <a:lnTo>
                  <a:pt x="7981550" y="0"/>
                </a:lnTo>
                <a:lnTo>
                  <a:pt x="7981550" y="7641802"/>
                </a:lnTo>
                <a:lnTo>
                  <a:pt x="0" y="764180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3081" l="0" r="0" t="-3081"/>
            </a:stretch>
          </a:blipFill>
          <a:ln>
            <a:noFill/>
          </a:ln>
        </p:spPr>
      </p:sp>
      <p:sp>
        <p:nvSpPr>
          <p:cNvPr id="346" name="Google Shape;346;p44"/>
          <p:cNvSpPr txBox="1"/>
          <p:nvPr/>
        </p:nvSpPr>
        <p:spPr>
          <a:xfrm>
            <a:off x="1046475" y="485775"/>
            <a:ext cx="6915791" cy="4667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2900" u="none" cap="none" strike="noStrike">
                <a:solidFill>
                  <a:srgbClr val="2A3990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Find 0-days to hack an application</a:t>
            </a:r>
            <a:endParaRPr sz="70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4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45"/>
          <p:cNvSpPr/>
          <p:nvPr/>
        </p:nvSpPr>
        <p:spPr>
          <a:xfrm>
            <a:off x="111850" y="1181900"/>
            <a:ext cx="8152025" cy="3837625"/>
          </a:xfrm>
          <a:custGeom>
            <a:rect b="b" l="l" r="r" t="t"/>
            <a:pathLst>
              <a:path extrusionOk="0" h="7675250" w="16304050">
                <a:moveTo>
                  <a:pt x="0" y="0"/>
                </a:moveTo>
                <a:lnTo>
                  <a:pt x="16304050" y="0"/>
                </a:lnTo>
                <a:lnTo>
                  <a:pt x="16304050" y="7675250"/>
                </a:lnTo>
                <a:lnTo>
                  <a:pt x="0" y="767525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56" name="Google Shape;356;p45"/>
          <p:cNvSpPr txBox="1"/>
          <p:nvPr/>
        </p:nvSpPr>
        <p:spPr>
          <a:xfrm>
            <a:off x="1046475" y="485775"/>
            <a:ext cx="6915791" cy="4667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2900" u="none" cap="none" strike="noStrike">
                <a:solidFill>
                  <a:srgbClr val="2A3990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Farm 0-days on all programs</a:t>
            </a:r>
            <a:endParaRPr sz="70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46"/>
          <p:cNvSpPr/>
          <p:nvPr/>
        </p:nvSpPr>
        <p:spPr>
          <a:xfrm>
            <a:off x="0" y="1585504"/>
            <a:ext cx="9144001" cy="3081442"/>
          </a:xfrm>
          <a:custGeom>
            <a:rect b="b" l="l" r="r" t="t"/>
            <a:pathLst>
              <a:path extrusionOk="0" h="6162884" w="18288002">
                <a:moveTo>
                  <a:pt x="0" y="0"/>
                </a:moveTo>
                <a:lnTo>
                  <a:pt x="18288002" y="0"/>
                </a:lnTo>
                <a:lnTo>
                  <a:pt x="18288002" y="6162884"/>
                </a:lnTo>
                <a:lnTo>
                  <a:pt x="0" y="616288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66" name="Google Shape;366;p46"/>
          <p:cNvSpPr txBox="1"/>
          <p:nvPr/>
        </p:nvSpPr>
        <p:spPr>
          <a:xfrm>
            <a:off x="1046475" y="485775"/>
            <a:ext cx="6915791" cy="4667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2900" u="none" cap="none" strike="noStrike">
                <a:solidFill>
                  <a:srgbClr val="2A3990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Farm CVEs and n-days</a:t>
            </a:r>
            <a:endParaRPr sz="70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4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47"/>
          <p:cNvSpPr/>
          <p:nvPr/>
        </p:nvSpPr>
        <p:spPr>
          <a:xfrm>
            <a:off x="0" y="3903669"/>
            <a:ext cx="9144000" cy="1239925"/>
          </a:xfrm>
          <a:custGeom>
            <a:rect b="b" l="l" r="r" t="t"/>
            <a:pathLst>
              <a:path extrusionOk="0" h="2479850" w="18288000">
                <a:moveTo>
                  <a:pt x="0" y="0"/>
                </a:moveTo>
                <a:lnTo>
                  <a:pt x="18288000" y="0"/>
                </a:lnTo>
                <a:lnTo>
                  <a:pt x="18288000" y="2479850"/>
                </a:lnTo>
                <a:lnTo>
                  <a:pt x="0" y="247985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76" name="Google Shape;376;p47"/>
          <p:cNvSpPr txBox="1"/>
          <p:nvPr/>
        </p:nvSpPr>
        <p:spPr>
          <a:xfrm>
            <a:off x="357413" y="1795957"/>
            <a:ext cx="8429175" cy="128727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266700" lvl="1" marL="546100" marR="0" rtl="0" algn="l">
              <a:lnSpc>
                <a:spcPct val="137972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Arial"/>
              <a:buChar char="•"/>
            </a:pPr>
            <a:r>
              <a:rPr b="0" i="0" lang="en" sz="1800" u="none" cap="none" strike="noStrike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Find 0-days on enterprise softwares</a:t>
            </a:r>
            <a:endParaRPr sz="700"/>
          </a:p>
          <a:p>
            <a:pPr indent="-266700" lvl="1" marL="546100" marR="0" rtl="0" algn="l">
              <a:lnSpc>
                <a:spcPct val="137972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Arial"/>
              <a:buChar char="•"/>
            </a:pPr>
            <a:r>
              <a:rPr b="0" i="0" lang="en" sz="1800" u="none" cap="none" strike="noStrike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Ranges from low-level (Binary) to high-level (Web)</a:t>
            </a:r>
            <a:endParaRPr sz="700"/>
          </a:p>
          <a:p>
            <a:pPr indent="-266700" lvl="1" marL="546100" marR="0" rtl="0" algn="l">
              <a:lnSpc>
                <a:spcPct val="137972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Arial"/>
              <a:buChar char="•"/>
            </a:pPr>
            <a:r>
              <a:rPr b="0" i="0" lang="en" sz="1800" u="none" cap="none" strike="noStrike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Report 0-days to brokers like ZDI, SSD</a:t>
            </a:r>
            <a:endParaRPr sz="700"/>
          </a:p>
          <a:p>
            <a:pPr indent="-266700" lvl="1" marL="546100" marR="0" rtl="0" algn="l">
              <a:lnSpc>
                <a:spcPct val="137972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Arial"/>
              <a:buChar char="•"/>
            </a:pPr>
            <a:r>
              <a:rPr b="0" i="0" lang="en" sz="1800" u="none" cap="none" strike="noStrike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Participate in events like Pwn2Own</a:t>
            </a:r>
            <a:endParaRPr sz="700"/>
          </a:p>
        </p:txBody>
      </p:sp>
      <p:sp>
        <p:nvSpPr>
          <p:cNvPr id="377" name="Google Shape;377;p47"/>
          <p:cNvSpPr txBox="1"/>
          <p:nvPr/>
        </p:nvSpPr>
        <p:spPr>
          <a:xfrm>
            <a:off x="1114104" y="485775"/>
            <a:ext cx="6915791" cy="9048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2900" u="none" cap="none" strike="noStrike">
                <a:solidFill>
                  <a:srgbClr val="2A3990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Bonus Pathway - Vulnerability Researcher</a:t>
            </a:r>
            <a:endParaRPr sz="70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2A3990"/>
        </a:solidFill>
      </p:bgPr>
    </p:bg>
    <p:spTree>
      <p:nvGrpSpPr>
        <p:cNvPr id="385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48"/>
          <p:cNvSpPr/>
          <p:nvPr/>
        </p:nvSpPr>
        <p:spPr>
          <a:xfrm>
            <a:off x="6098378" y="5"/>
            <a:ext cx="3045625" cy="2030570"/>
          </a:xfrm>
          <a:custGeom>
            <a:rect b="b" l="l" r="r" t="t"/>
            <a:pathLst>
              <a:path extrusionOk="0" h="4061140" w="6091250">
                <a:moveTo>
                  <a:pt x="0" y="0"/>
                </a:moveTo>
                <a:lnTo>
                  <a:pt x="6091250" y="0"/>
                </a:lnTo>
                <a:lnTo>
                  <a:pt x="6091250" y="4061140"/>
                </a:lnTo>
                <a:lnTo>
                  <a:pt x="0" y="406114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87" name="Google Shape;387;p48"/>
          <p:cNvSpPr txBox="1"/>
          <p:nvPr/>
        </p:nvSpPr>
        <p:spPr>
          <a:xfrm>
            <a:off x="977188" y="1845564"/>
            <a:ext cx="81306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2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Prerequisites</a:t>
            </a:r>
            <a:endParaRPr sz="37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88" name="Google Shape;388;p48"/>
          <p:cNvSpPr/>
          <p:nvPr/>
        </p:nvSpPr>
        <p:spPr>
          <a:xfrm rot="10800000">
            <a:off x="-135385" y="3286493"/>
            <a:ext cx="3045625" cy="2030570"/>
          </a:xfrm>
          <a:custGeom>
            <a:rect b="b" l="l" r="r" t="t"/>
            <a:pathLst>
              <a:path extrusionOk="0" h="4061140" w="6091250">
                <a:moveTo>
                  <a:pt x="0" y="0"/>
                </a:moveTo>
                <a:lnTo>
                  <a:pt x="6091250" y="0"/>
                </a:lnTo>
                <a:lnTo>
                  <a:pt x="6091250" y="4061140"/>
                </a:lnTo>
                <a:lnTo>
                  <a:pt x="0" y="406114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6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49"/>
          <p:cNvSpPr/>
          <p:nvPr/>
        </p:nvSpPr>
        <p:spPr>
          <a:xfrm>
            <a:off x="0" y="1142002"/>
            <a:ext cx="6002247" cy="4001498"/>
          </a:xfrm>
          <a:custGeom>
            <a:rect b="b" l="l" r="r" t="t"/>
            <a:pathLst>
              <a:path extrusionOk="0" h="8002996" w="12004494">
                <a:moveTo>
                  <a:pt x="0" y="0"/>
                </a:moveTo>
                <a:lnTo>
                  <a:pt x="12004494" y="0"/>
                </a:lnTo>
                <a:lnTo>
                  <a:pt x="12004494" y="8002996"/>
                </a:lnTo>
                <a:lnTo>
                  <a:pt x="0" y="800299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98" name="Google Shape;398;p49"/>
          <p:cNvSpPr txBox="1"/>
          <p:nvPr/>
        </p:nvSpPr>
        <p:spPr>
          <a:xfrm>
            <a:off x="1046475" y="485775"/>
            <a:ext cx="6915791" cy="4667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2900" u="none" cap="none" strike="noStrike">
                <a:solidFill>
                  <a:srgbClr val="2A3990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Learn a programming language</a:t>
            </a:r>
            <a:endParaRPr sz="70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6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p50"/>
          <p:cNvSpPr/>
          <p:nvPr/>
        </p:nvSpPr>
        <p:spPr>
          <a:xfrm>
            <a:off x="0" y="3903669"/>
            <a:ext cx="9144000" cy="1239925"/>
          </a:xfrm>
          <a:custGeom>
            <a:rect b="b" l="l" r="r" t="t"/>
            <a:pathLst>
              <a:path extrusionOk="0" h="2479850" w="18288000">
                <a:moveTo>
                  <a:pt x="0" y="0"/>
                </a:moveTo>
                <a:lnTo>
                  <a:pt x="18288000" y="0"/>
                </a:lnTo>
                <a:lnTo>
                  <a:pt x="18288000" y="2479850"/>
                </a:lnTo>
                <a:lnTo>
                  <a:pt x="0" y="247985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08" name="Google Shape;408;p50"/>
          <p:cNvSpPr txBox="1"/>
          <p:nvPr/>
        </p:nvSpPr>
        <p:spPr>
          <a:xfrm>
            <a:off x="357413" y="1227962"/>
            <a:ext cx="8429175" cy="96707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266700" lvl="1" marL="546100" marR="0" rtl="0" algn="l">
              <a:lnSpc>
                <a:spcPct val="137972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Arial"/>
              <a:buChar char="•"/>
            </a:pPr>
            <a:r>
              <a:rPr b="0" i="0" lang="en" sz="1800" u="none" cap="none" strike="noStrike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Use the framework of language you learned</a:t>
            </a:r>
            <a:endParaRPr sz="700"/>
          </a:p>
          <a:p>
            <a:pPr indent="-266700" lvl="1" marL="546100" marR="0" rtl="0" algn="l">
              <a:lnSpc>
                <a:spcPct val="137972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Arial"/>
              <a:buChar char="•"/>
            </a:pPr>
            <a:r>
              <a:rPr b="0" i="0" lang="en" sz="1800" u="none" cap="none" strike="noStrike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Use MVC design architecture</a:t>
            </a:r>
            <a:endParaRPr sz="700"/>
          </a:p>
          <a:p>
            <a:pPr indent="-266700" lvl="1" marL="546100" marR="0" rtl="0" algn="l">
              <a:lnSpc>
                <a:spcPct val="137972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Arial"/>
              <a:buChar char="•"/>
            </a:pPr>
            <a:r>
              <a:rPr b="0" i="0" lang="en" sz="1800" u="none" cap="none" strike="noStrike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Learn local/remote in your application</a:t>
            </a:r>
            <a:endParaRPr sz="700"/>
          </a:p>
        </p:txBody>
      </p:sp>
      <p:sp>
        <p:nvSpPr>
          <p:cNvPr id="409" name="Google Shape;409;p50"/>
          <p:cNvSpPr/>
          <p:nvPr/>
        </p:nvSpPr>
        <p:spPr>
          <a:xfrm>
            <a:off x="5991225" y="57550"/>
            <a:ext cx="3152775" cy="4837900"/>
          </a:xfrm>
          <a:custGeom>
            <a:rect b="b" l="l" r="r" t="t"/>
            <a:pathLst>
              <a:path extrusionOk="0" h="9675800" w="6305550">
                <a:moveTo>
                  <a:pt x="0" y="0"/>
                </a:moveTo>
                <a:lnTo>
                  <a:pt x="6305550" y="0"/>
                </a:lnTo>
                <a:lnTo>
                  <a:pt x="6305550" y="9675800"/>
                </a:lnTo>
                <a:lnTo>
                  <a:pt x="0" y="96758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-3128" r="-3128" t="0"/>
            </a:stretch>
          </a:blipFill>
          <a:ln>
            <a:noFill/>
          </a:ln>
        </p:spPr>
      </p:sp>
      <p:sp>
        <p:nvSpPr>
          <p:cNvPr id="410" name="Google Shape;410;p50"/>
          <p:cNvSpPr txBox="1"/>
          <p:nvPr/>
        </p:nvSpPr>
        <p:spPr>
          <a:xfrm>
            <a:off x="-57960" y="485775"/>
            <a:ext cx="69159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2900" u="none" cap="none" strike="noStrike">
                <a:solidFill>
                  <a:srgbClr val="2A3990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Create a web-app/API</a:t>
            </a:r>
            <a:endParaRPr sz="70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2A3990"/>
        </a:solidFill>
      </p:bgPr>
    </p:bg>
    <p:spTree>
      <p:nvGrpSpPr>
        <p:cNvPr id="418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p51"/>
          <p:cNvSpPr/>
          <p:nvPr/>
        </p:nvSpPr>
        <p:spPr>
          <a:xfrm>
            <a:off x="6098378" y="5"/>
            <a:ext cx="3045625" cy="2030570"/>
          </a:xfrm>
          <a:custGeom>
            <a:rect b="b" l="l" r="r" t="t"/>
            <a:pathLst>
              <a:path extrusionOk="0" h="4061140" w="6091250">
                <a:moveTo>
                  <a:pt x="0" y="0"/>
                </a:moveTo>
                <a:lnTo>
                  <a:pt x="6091250" y="0"/>
                </a:lnTo>
                <a:lnTo>
                  <a:pt x="6091250" y="4061140"/>
                </a:lnTo>
                <a:lnTo>
                  <a:pt x="0" y="406114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20" name="Google Shape;420;p51"/>
          <p:cNvSpPr txBox="1"/>
          <p:nvPr/>
        </p:nvSpPr>
        <p:spPr>
          <a:xfrm>
            <a:off x="643813" y="2214560"/>
            <a:ext cx="8130600" cy="1422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" sz="42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Getting Started</a:t>
            </a:r>
            <a:endParaRPr sz="37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2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21" name="Google Shape;421;p51"/>
          <p:cNvSpPr/>
          <p:nvPr/>
        </p:nvSpPr>
        <p:spPr>
          <a:xfrm rot="10800000">
            <a:off x="-135385" y="3286493"/>
            <a:ext cx="3045625" cy="2030570"/>
          </a:xfrm>
          <a:custGeom>
            <a:rect b="b" l="l" r="r" t="t"/>
            <a:pathLst>
              <a:path extrusionOk="0" h="4061140" w="6091250">
                <a:moveTo>
                  <a:pt x="0" y="0"/>
                </a:moveTo>
                <a:lnTo>
                  <a:pt x="6091250" y="0"/>
                </a:lnTo>
                <a:lnTo>
                  <a:pt x="6091250" y="4061140"/>
                </a:lnTo>
                <a:lnTo>
                  <a:pt x="0" y="406114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9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p52"/>
          <p:cNvSpPr/>
          <p:nvPr/>
        </p:nvSpPr>
        <p:spPr>
          <a:xfrm>
            <a:off x="58325" y="1079750"/>
            <a:ext cx="7176401" cy="4063750"/>
          </a:xfrm>
          <a:custGeom>
            <a:rect b="b" l="l" r="r" t="t"/>
            <a:pathLst>
              <a:path extrusionOk="0" h="8127500" w="14352802">
                <a:moveTo>
                  <a:pt x="0" y="0"/>
                </a:moveTo>
                <a:lnTo>
                  <a:pt x="14352802" y="0"/>
                </a:lnTo>
                <a:lnTo>
                  <a:pt x="14352802" y="8127500"/>
                </a:lnTo>
                <a:lnTo>
                  <a:pt x="0" y="81275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31" name="Google Shape;431;p52"/>
          <p:cNvSpPr txBox="1"/>
          <p:nvPr/>
        </p:nvSpPr>
        <p:spPr>
          <a:xfrm>
            <a:off x="1046475" y="485775"/>
            <a:ext cx="6915791" cy="4667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2900" u="none" cap="none" strike="noStrike">
                <a:solidFill>
                  <a:srgbClr val="2A3990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DVWA in white-box mode</a:t>
            </a:r>
            <a:endParaRPr sz="70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9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p53"/>
          <p:cNvSpPr/>
          <p:nvPr/>
        </p:nvSpPr>
        <p:spPr>
          <a:xfrm>
            <a:off x="30400" y="1079755"/>
            <a:ext cx="7176401" cy="4063745"/>
          </a:xfrm>
          <a:custGeom>
            <a:rect b="b" l="l" r="r" t="t"/>
            <a:pathLst>
              <a:path extrusionOk="0" h="8127490" w="14352802">
                <a:moveTo>
                  <a:pt x="0" y="0"/>
                </a:moveTo>
                <a:lnTo>
                  <a:pt x="14352802" y="0"/>
                </a:lnTo>
                <a:lnTo>
                  <a:pt x="14352802" y="8127490"/>
                </a:lnTo>
                <a:lnTo>
                  <a:pt x="0" y="812749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41" name="Google Shape;441;p53"/>
          <p:cNvSpPr txBox="1"/>
          <p:nvPr/>
        </p:nvSpPr>
        <p:spPr>
          <a:xfrm>
            <a:off x="1046475" y="485775"/>
            <a:ext cx="6915791" cy="4667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2900" u="none" cap="none" strike="noStrike">
                <a:solidFill>
                  <a:srgbClr val="2A3990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DVWA in white-box mode</a:t>
            </a:r>
            <a:endParaRPr sz="7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2A3990"/>
        </a:solidFill>
      </p:bgPr>
    </p:bg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7"/>
          <p:cNvSpPr/>
          <p:nvPr/>
        </p:nvSpPr>
        <p:spPr>
          <a:xfrm>
            <a:off x="6098378" y="5"/>
            <a:ext cx="3045625" cy="2030570"/>
          </a:xfrm>
          <a:custGeom>
            <a:rect b="b" l="l" r="r" t="t"/>
            <a:pathLst>
              <a:path extrusionOk="0" h="4061140" w="6091250">
                <a:moveTo>
                  <a:pt x="0" y="0"/>
                </a:moveTo>
                <a:lnTo>
                  <a:pt x="6091250" y="0"/>
                </a:lnTo>
                <a:lnTo>
                  <a:pt x="6091250" y="4061140"/>
                </a:lnTo>
                <a:lnTo>
                  <a:pt x="0" y="406114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62" name="Google Shape;162;p27"/>
          <p:cNvSpPr txBox="1"/>
          <p:nvPr/>
        </p:nvSpPr>
        <p:spPr>
          <a:xfrm>
            <a:off x="977188" y="1806940"/>
            <a:ext cx="8130675" cy="122005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6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3800" u="none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What is </a:t>
            </a:r>
            <a:endParaRPr sz="700"/>
          </a:p>
          <a:p>
            <a:pPr indent="0" lvl="0" marL="0" marR="0" rtl="0" algn="l">
              <a:lnSpc>
                <a:spcPct val="116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4200" u="none" cap="none" strike="noStrike">
                <a:solidFill>
                  <a:srgbClr val="FFFFF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Source Code Review?</a:t>
            </a:r>
            <a:endParaRPr sz="700"/>
          </a:p>
        </p:txBody>
      </p:sp>
      <p:sp>
        <p:nvSpPr>
          <p:cNvPr id="163" name="Google Shape;163;p27"/>
          <p:cNvSpPr/>
          <p:nvPr/>
        </p:nvSpPr>
        <p:spPr>
          <a:xfrm rot="10800000">
            <a:off x="-135385" y="3286493"/>
            <a:ext cx="3045625" cy="2030570"/>
          </a:xfrm>
          <a:custGeom>
            <a:rect b="b" l="l" r="r" t="t"/>
            <a:pathLst>
              <a:path extrusionOk="0" h="4061140" w="6091250">
                <a:moveTo>
                  <a:pt x="0" y="0"/>
                </a:moveTo>
                <a:lnTo>
                  <a:pt x="6091250" y="0"/>
                </a:lnTo>
                <a:lnTo>
                  <a:pt x="6091250" y="4061140"/>
                </a:lnTo>
                <a:lnTo>
                  <a:pt x="0" y="406114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9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p54"/>
          <p:cNvSpPr/>
          <p:nvPr/>
        </p:nvSpPr>
        <p:spPr>
          <a:xfrm>
            <a:off x="0" y="1284050"/>
            <a:ext cx="6427773" cy="2976674"/>
          </a:xfrm>
          <a:custGeom>
            <a:rect b="b" l="l" r="r" t="t"/>
            <a:pathLst>
              <a:path extrusionOk="0" h="5953348" w="12855546">
                <a:moveTo>
                  <a:pt x="0" y="0"/>
                </a:moveTo>
                <a:lnTo>
                  <a:pt x="12855546" y="0"/>
                </a:lnTo>
                <a:lnTo>
                  <a:pt x="12855546" y="5953348"/>
                </a:lnTo>
                <a:lnTo>
                  <a:pt x="0" y="595334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51" name="Google Shape;451;p54"/>
          <p:cNvSpPr txBox="1"/>
          <p:nvPr/>
        </p:nvSpPr>
        <p:spPr>
          <a:xfrm>
            <a:off x="357413" y="4544113"/>
            <a:ext cx="5907375" cy="22269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796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300" u="none" cap="none" strike="noStrike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Disclaimer: Please do not request a CVE for DVWA</a:t>
            </a:r>
            <a:endParaRPr sz="700"/>
          </a:p>
        </p:txBody>
      </p:sp>
      <p:sp>
        <p:nvSpPr>
          <p:cNvPr id="452" name="Google Shape;452;p54"/>
          <p:cNvSpPr txBox="1"/>
          <p:nvPr/>
        </p:nvSpPr>
        <p:spPr>
          <a:xfrm>
            <a:off x="1046475" y="485775"/>
            <a:ext cx="6915791" cy="4667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2900" u="none" cap="none" strike="noStrike">
                <a:solidFill>
                  <a:srgbClr val="2A3990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DVWA in white-box mode</a:t>
            </a:r>
            <a:endParaRPr sz="70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0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p55"/>
          <p:cNvSpPr/>
          <p:nvPr/>
        </p:nvSpPr>
        <p:spPr>
          <a:xfrm>
            <a:off x="1074000" y="1181901"/>
            <a:ext cx="6996000" cy="3961599"/>
          </a:xfrm>
          <a:custGeom>
            <a:rect b="b" l="l" r="r" t="t"/>
            <a:pathLst>
              <a:path extrusionOk="0" h="7923198" w="13992000">
                <a:moveTo>
                  <a:pt x="0" y="0"/>
                </a:moveTo>
                <a:lnTo>
                  <a:pt x="13992000" y="0"/>
                </a:lnTo>
                <a:lnTo>
                  <a:pt x="13992000" y="7923198"/>
                </a:lnTo>
                <a:lnTo>
                  <a:pt x="0" y="792319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62" name="Google Shape;462;p55"/>
          <p:cNvSpPr txBox="1"/>
          <p:nvPr/>
        </p:nvSpPr>
        <p:spPr>
          <a:xfrm>
            <a:off x="1046475" y="485775"/>
            <a:ext cx="6915791" cy="4667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2900" u="none" cap="none" strike="noStrike">
                <a:solidFill>
                  <a:srgbClr val="2A3990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White-box CTFs</a:t>
            </a:r>
            <a:endParaRPr sz="70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0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p56"/>
          <p:cNvSpPr/>
          <p:nvPr/>
        </p:nvSpPr>
        <p:spPr>
          <a:xfrm>
            <a:off x="1126946" y="1065175"/>
            <a:ext cx="7202151" cy="4078325"/>
          </a:xfrm>
          <a:custGeom>
            <a:rect b="b" l="l" r="r" t="t"/>
            <a:pathLst>
              <a:path extrusionOk="0" h="8156650" w="14404302">
                <a:moveTo>
                  <a:pt x="0" y="0"/>
                </a:moveTo>
                <a:lnTo>
                  <a:pt x="14404302" y="0"/>
                </a:lnTo>
                <a:lnTo>
                  <a:pt x="14404302" y="8156650"/>
                </a:lnTo>
                <a:lnTo>
                  <a:pt x="0" y="815665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72" name="Google Shape;472;p56"/>
          <p:cNvSpPr txBox="1"/>
          <p:nvPr/>
        </p:nvSpPr>
        <p:spPr>
          <a:xfrm>
            <a:off x="1046475" y="485775"/>
            <a:ext cx="6915791" cy="4667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2900" u="none" cap="none" strike="noStrike">
                <a:solidFill>
                  <a:srgbClr val="2A3990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SonarSource Rules</a:t>
            </a:r>
            <a:endParaRPr sz="70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0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p57"/>
          <p:cNvSpPr/>
          <p:nvPr/>
        </p:nvSpPr>
        <p:spPr>
          <a:xfrm>
            <a:off x="1009561" y="952501"/>
            <a:ext cx="7124874" cy="4034549"/>
          </a:xfrm>
          <a:custGeom>
            <a:rect b="b" l="l" r="r" t="t"/>
            <a:pathLst>
              <a:path extrusionOk="0" h="8069098" w="14249748">
                <a:moveTo>
                  <a:pt x="0" y="0"/>
                </a:moveTo>
                <a:lnTo>
                  <a:pt x="14249748" y="0"/>
                </a:lnTo>
                <a:lnTo>
                  <a:pt x="14249748" y="8069098"/>
                </a:lnTo>
                <a:lnTo>
                  <a:pt x="0" y="806909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82" name="Google Shape;482;p57"/>
          <p:cNvSpPr txBox="1"/>
          <p:nvPr/>
        </p:nvSpPr>
        <p:spPr>
          <a:xfrm>
            <a:off x="1046475" y="485775"/>
            <a:ext cx="6915791" cy="4667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2900" u="none" cap="none" strike="noStrike">
                <a:solidFill>
                  <a:srgbClr val="2A3990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Paid Resources</a:t>
            </a:r>
            <a:endParaRPr sz="70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2A3990"/>
        </a:solidFill>
      </p:bgPr>
    </p:bg>
    <p:spTree>
      <p:nvGrpSpPr>
        <p:cNvPr id="490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Google Shape;491;p58"/>
          <p:cNvSpPr/>
          <p:nvPr/>
        </p:nvSpPr>
        <p:spPr>
          <a:xfrm>
            <a:off x="6098378" y="5"/>
            <a:ext cx="3045625" cy="2030570"/>
          </a:xfrm>
          <a:custGeom>
            <a:rect b="b" l="l" r="r" t="t"/>
            <a:pathLst>
              <a:path extrusionOk="0" h="4061140" w="6091250">
                <a:moveTo>
                  <a:pt x="0" y="0"/>
                </a:moveTo>
                <a:lnTo>
                  <a:pt x="6091250" y="0"/>
                </a:lnTo>
                <a:lnTo>
                  <a:pt x="6091250" y="4061140"/>
                </a:lnTo>
                <a:lnTo>
                  <a:pt x="0" y="406114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92" name="Google Shape;492;p58"/>
          <p:cNvSpPr txBox="1"/>
          <p:nvPr/>
        </p:nvSpPr>
        <p:spPr>
          <a:xfrm>
            <a:off x="643813" y="2214560"/>
            <a:ext cx="81306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2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Dive into the Real World</a:t>
            </a:r>
            <a:endParaRPr sz="42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93" name="Google Shape;493;p58"/>
          <p:cNvSpPr/>
          <p:nvPr/>
        </p:nvSpPr>
        <p:spPr>
          <a:xfrm rot="10800000">
            <a:off x="-135385" y="3286493"/>
            <a:ext cx="3045625" cy="2030570"/>
          </a:xfrm>
          <a:custGeom>
            <a:rect b="b" l="l" r="r" t="t"/>
            <a:pathLst>
              <a:path extrusionOk="0" h="4061140" w="6091250">
                <a:moveTo>
                  <a:pt x="0" y="0"/>
                </a:moveTo>
                <a:lnTo>
                  <a:pt x="6091250" y="0"/>
                </a:lnTo>
                <a:lnTo>
                  <a:pt x="6091250" y="4061140"/>
                </a:lnTo>
                <a:lnTo>
                  <a:pt x="0" y="406114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Google Shape;502;p59"/>
          <p:cNvSpPr/>
          <p:nvPr/>
        </p:nvSpPr>
        <p:spPr>
          <a:xfrm>
            <a:off x="1272625" y="1151481"/>
            <a:ext cx="6598750" cy="3870376"/>
          </a:xfrm>
          <a:custGeom>
            <a:rect b="b" l="l" r="r" t="t"/>
            <a:pathLst>
              <a:path extrusionOk="0" h="7740752" w="13197500">
                <a:moveTo>
                  <a:pt x="0" y="0"/>
                </a:moveTo>
                <a:lnTo>
                  <a:pt x="13197500" y="0"/>
                </a:lnTo>
                <a:lnTo>
                  <a:pt x="13197500" y="7740752"/>
                </a:lnTo>
                <a:lnTo>
                  <a:pt x="0" y="774075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5400" l="0" r="0" t="-5401"/>
            </a:stretch>
          </a:blipFill>
          <a:ln>
            <a:noFill/>
          </a:ln>
        </p:spPr>
      </p:sp>
      <p:sp>
        <p:nvSpPr>
          <p:cNvPr id="503" name="Google Shape;503;p59"/>
          <p:cNvSpPr txBox="1"/>
          <p:nvPr/>
        </p:nvSpPr>
        <p:spPr>
          <a:xfrm>
            <a:off x="1046475" y="485775"/>
            <a:ext cx="6915791" cy="4667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2900" u="none" cap="none" strike="noStrike">
                <a:solidFill>
                  <a:srgbClr val="2A3990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Hack WordPress Plugins</a:t>
            </a:r>
            <a:endParaRPr sz="70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Google Shape;512;p60"/>
          <p:cNvSpPr/>
          <p:nvPr/>
        </p:nvSpPr>
        <p:spPr>
          <a:xfrm>
            <a:off x="812111" y="1017093"/>
            <a:ext cx="7519777" cy="3647900"/>
          </a:xfrm>
          <a:custGeom>
            <a:rect b="b" l="l" r="r" t="t"/>
            <a:pathLst>
              <a:path extrusionOk="0" h="7295800" w="15039554">
                <a:moveTo>
                  <a:pt x="0" y="0"/>
                </a:moveTo>
                <a:lnTo>
                  <a:pt x="15039554" y="0"/>
                </a:lnTo>
                <a:lnTo>
                  <a:pt x="15039554" y="7295800"/>
                </a:lnTo>
                <a:lnTo>
                  <a:pt x="0" y="72958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5524" l="0" r="0" t="-5525"/>
            </a:stretch>
          </a:blipFill>
          <a:ln>
            <a:noFill/>
          </a:ln>
        </p:spPr>
      </p:sp>
      <p:sp>
        <p:nvSpPr>
          <p:cNvPr id="513" name="Google Shape;513;p60"/>
          <p:cNvSpPr txBox="1"/>
          <p:nvPr/>
        </p:nvSpPr>
        <p:spPr>
          <a:xfrm>
            <a:off x="1046475" y="4802077"/>
            <a:ext cx="4110975" cy="22383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URL: patchstack.com</a:t>
            </a:r>
            <a:endParaRPr sz="700"/>
          </a:p>
        </p:txBody>
      </p:sp>
      <p:sp>
        <p:nvSpPr>
          <p:cNvPr id="514" name="Google Shape;514;p60"/>
          <p:cNvSpPr txBox="1"/>
          <p:nvPr/>
        </p:nvSpPr>
        <p:spPr>
          <a:xfrm>
            <a:off x="1046475" y="485775"/>
            <a:ext cx="6915791" cy="4667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2900" u="none" cap="none" strike="noStrike">
                <a:solidFill>
                  <a:srgbClr val="2A3990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Hack WordPress Plugins</a:t>
            </a:r>
            <a:endParaRPr sz="70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2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Google Shape;523;p61"/>
          <p:cNvSpPr txBox="1"/>
          <p:nvPr/>
        </p:nvSpPr>
        <p:spPr>
          <a:xfrm>
            <a:off x="1046475" y="485775"/>
            <a:ext cx="6915791" cy="4667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2900" u="none" cap="none" strike="noStrike">
                <a:solidFill>
                  <a:srgbClr val="2A3990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Secure Open-source</a:t>
            </a:r>
            <a:endParaRPr sz="700"/>
          </a:p>
        </p:txBody>
      </p:sp>
      <p:pic>
        <p:nvPicPr>
          <p:cNvPr id="524" name="Google Shape;524;p61"/>
          <p:cNvPicPr preferRelativeResize="0"/>
          <p:nvPr/>
        </p:nvPicPr>
        <p:blipFill rotWithShape="1">
          <a:blip r:embed="rId3">
            <a:alphaModFix/>
          </a:blip>
          <a:srcRect b="-1434" l="-3440" r="-8629" t="-10635"/>
          <a:stretch/>
        </p:blipFill>
        <p:spPr>
          <a:xfrm>
            <a:off x="0" y="1061954"/>
            <a:ext cx="9144000" cy="34173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2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Google Shape;533;p62"/>
          <p:cNvSpPr txBox="1"/>
          <p:nvPr/>
        </p:nvSpPr>
        <p:spPr>
          <a:xfrm>
            <a:off x="887707" y="4881988"/>
            <a:ext cx="41109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URL: huntr.dev</a:t>
            </a:r>
            <a:endParaRPr sz="700"/>
          </a:p>
        </p:txBody>
      </p:sp>
      <p:sp>
        <p:nvSpPr>
          <p:cNvPr id="534" name="Google Shape;534;p62"/>
          <p:cNvSpPr/>
          <p:nvPr/>
        </p:nvSpPr>
        <p:spPr>
          <a:xfrm>
            <a:off x="766212" y="1118187"/>
            <a:ext cx="7611576" cy="3611401"/>
          </a:xfrm>
          <a:custGeom>
            <a:rect b="b" l="l" r="r" t="t"/>
            <a:pathLst>
              <a:path extrusionOk="0" h="7222802" w="15223152">
                <a:moveTo>
                  <a:pt x="0" y="0"/>
                </a:moveTo>
                <a:lnTo>
                  <a:pt x="15223152" y="0"/>
                </a:lnTo>
                <a:lnTo>
                  <a:pt x="15223152" y="7222802"/>
                </a:lnTo>
                <a:lnTo>
                  <a:pt x="0" y="722280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6769" l="0" r="0" t="-6769"/>
            </a:stretch>
          </a:blipFill>
          <a:ln>
            <a:noFill/>
          </a:ln>
        </p:spPr>
      </p:sp>
      <p:sp>
        <p:nvSpPr>
          <p:cNvPr id="535" name="Google Shape;535;p62"/>
          <p:cNvSpPr txBox="1"/>
          <p:nvPr/>
        </p:nvSpPr>
        <p:spPr>
          <a:xfrm>
            <a:off x="1046475" y="485775"/>
            <a:ext cx="69159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2900" u="none" cap="none" strike="noStrike">
                <a:solidFill>
                  <a:srgbClr val="2A3990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Secure Open-source</a:t>
            </a:r>
            <a:endParaRPr sz="70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3" name="Shape 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Google Shape;544;p63"/>
          <p:cNvSpPr/>
          <p:nvPr/>
        </p:nvSpPr>
        <p:spPr>
          <a:xfrm>
            <a:off x="4572000" y="1229975"/>
            <a:ext cx="1905000" cy="1905000"/>
          </a:xfrm>
          <a:custGeom>
            <a:rect b="b" l="l" r="r" t="t"/>
            <a:pathLst>
              <a:path extrusionOk="0" h="3810000" w="3810000">
                <a:moveTo>
                  <a:pt x="0" y="0"/>
                </a:moveTo>
                <a:lnTo>
                  <a:pt x="3810000" y="0"/>
                </a:lnTo>
                <a:lnTo>
                  <a:pt x="3810000" y="3810000"/>
                </a:lnTo>
                <a:lnTo>
                  <a:pt x="0" y="3810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45" name="Google Shape;545;p63"/>
          <p:cNvSpPr/>
          <p:nvPr/>
        </p:nvSpPr>
        <p:spPr>
          <a:xfrm>
            <a:off x="4572000" y="2787800"/>
            <a:ext cx="4482025" cy="1781175"/>
          </a:xfrm>
          <a:custGeom>
            <a:rect b="b" l="l" r="r" t="t"/>
            <a:pathLst>
              <a:path extrusionOk="0" h="3562350" w="8964050">
                <a:moveTo>
                  <a:pt x="0" y="0"/>
                </a:moveTo>
                <a:lnTo>
                  <a:pt x="8964050" y="0"/>
                </a:lnTo>
                <a:lnTo>
                  <a:pt x="8964050" y="3562350"/>
                </a:lnTo>
                <a:lnTo>
                  <a:pt x="0" y="356235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-14255" r="-14255" t="0"/>
            </a:stretch>
          </a:blipFill>
          <a:ln>
            <a:noFill/>
          </a:ln>
        </p:spPr>
      </p:sp>
      <p:sp>
        <p:nvSpPr>
          <p:cNvPr id="546" name="Google Shape;546;p63"/>
          <p:cNvSpPr txBox="1"/>
          <p:nvPr/>
        </p:nvSpPr>
        <p:spPr>
          <a:xfrm>
            <a:off x="1046475" y="485775"/>
            <a:ext cx="6915791" cy="4667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2900" u="none" cap="none" strike="noStrike">
                <a:solidFill>
                  <a:srgbClr val="2A3990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Use Automated Tools</a:t>
            </a:r>
            <a:endParaRPr sz="700"/>
          </a:p>
        </p:txBody>
      </p:sp>
      <p:sp>
        <p:nvSpPr>
          <p:cNvPr id="547" name="Google Shape;547;p63"/>
          <p:cNvSpPr/>
          <p:nvPr/>
        </p:nvSpPr>
        <p:spPr>
          <a:xfrm>
            <a:off x="311700" y="1180550"/>
            <a:ext cx="3999900" cy="3831849"/>
          </a:xfrm>
          <a:custGeom>
            <a:rect b="b" l="l" r="r" t="t"/>
            <a:pathLst>
              <a:path extrusionOk="0" h="7663698" w="7999800">
                <a:moveTo>
                  <a:pt x="0" y="0"/>
                </a:moveTo>
                <a:lnTo>
                  <a:pt x="7999800" y="0"/>
                </a:lnTo>
                <a:lnTo>
                  <a:pt x="7999800" y="7663698"/>
                </a:lnTo>
                <a:lnTo>
                  <a:pt x="0" y="766369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-2308" l="0" r="0" t="-2308"/>
            </a:stretch>
          </a:blipFill>
          <a:ln>
            <a:noFill/>
          </a:ln>
        </p:spPr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8"/>
          <p:cNvSpPr/>
          <p:nvPr/>
        </p:nvSpPr>
        <p:spPr>
          <a:xfrm>
            <a:off x="4163248" y="1762760"/>
            <a:ext cx="5131351" cy="3913625"/>
          </a:xfrm>
          <a:custGeom>
            <a:rect b="b" l="l" r="r" t="t"/>
            <a:pathLst>
              <a:path extrusionOk="0" h="7827250" w="10262702">
                <a:moveTo>
                  <a:pt x="0" y="0"/>
                </a:moveTo>
                <a:lnTo>
                  <a:pt x="10262702" y="0"/>
                </a:lnTo>
                <a:lnTo>
                  <a:pt x="10262702" y="7827250"/>
                </a:lnTo>
                <a:lnTo>
                  <a:pt x="0" y="782725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-7200" r="-7200" t="0"/>
            </a:stretch>
          </a:blipFill>
          <a:ln>
            <a:noFill/>
          </a:ln>
        </p:spPr>
      </p:sp>
      <p:grpSp>
        <p:nvGrpSpPr>
          <p:cNvPr id="173" name="Google Shape;173;p28"/>
          <p:cNvGrpSpPr/>
          <p:nvPr/>
        </p:nvGrpSpPr>
        <p:grpSpPr>
          <a:xfrm>
            <a:off x="0" y="4832530"/>
            <a:ext cx="9143998" cy="1615380"/>
            <a:chOff x="0" y="-38100"/>
            <a:chExt cx="4816592" cy="850900"/>
          </a:xfrm>
        </p:grpSpPr>
        <p:sp>
          <p:nvSpPr>
            <p:cNvPr id="174" name="Google Shape;174;p28"/>
            <p:cNvSpPr/>
            <p:nvPr/>
          </p:nvSpPr>
          <p:spPr>
            <a:xfrm>
              <a:off x="0" y="0"/>
              <a:ext cx="4816592" cy="812800"/>
            </a:xfrm>
            <a:custGeom>
              <a:rect b="b" l="l" r="r" t="t"/>
              <a:pathLst>
                <a:path extrusionOk="0" h="812800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812800"/>
                  </a:lnTo>
                  <a:lnTo>
                    <a:pt x="0" y="812800"/>
                  </a:lnTo>
                  <a:lnTo>
                    <a:pt x="0" y="0"/>
                  </a:lnTo>
                </a:path>
              </a:pathLst>
            </a:custGeom>
            <a:solidFill>
              <a:srgbClr val="2A3990"/>
            </a:solidFill>
            <a:ln>
              <a:noFill/>
            </a:ln>
          </p:spPr>
        </p:sp>
        <p:sp>
          <p:nvSpPr>
            <p:cNvPr id="175" name="Google Shape;175;p2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76" name="Google Shape;176;p28"/>
          <p:cNvSpPr txBox="1"/>
          <p:nvPr/>
        </p:nvSpPr>
        <p:spPr>
          <a:xfrm>
            <a:off x="254850" y="2531628"/>
            <a:ext cx="3908400" cy="51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801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400" u="none" cap="none" strike="noStrike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Act of finding security bugs by looking at the source code</a:t>
            </a:r>
            <a:endParaRPr sz="700"/>
          </a:p>
        </p:txBody>
      </p:sp>
      <p:sp>
        <p:nvSpPr>
          <p:cNvPr id="177" name="Google Shape;177;p28"/>
          <p:cNvSpPr txBox="1"/>
          <p:nvPr/>
        </p:nvSpPr>
        <p:spPr>
          <a:xfrm>
            <a:off x="1231092" y="476250"/>
            <a:ext cx="6681900" cy="442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999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2800" u="none" cap="none" strike="noStrike">
                <a:solidFill>
                  <a:srgbClr val="2A3990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What is source code review?</a:t>
            </a:r>
            <a:endParaRPr sz="70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5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Google Shape;556;p64"/>
          <p:cNvSpPr/>
          <p:nvPr/>
        </p:nvSpPr>
        <p:spPr>
          <a:xfrm>
            <a:off x="168146" y="1208387"/>
            <a:ext cx="8672448" cy="3625976"/>
          </a:xfrm>
          <a:custGeom>
            <a:rect b="b" l="l" r="r" t="t"/>
            <a:pathLst>
              <a:path extrusionOk="0" h="7251952" w="17344896">
                <a:moveTo>
                  <a:pt x="0" y="0"/>
                </a:moveTo>
                <a:lnTo>
                  <a:pt x="17344896" y="0"/>
                </a:lnTo>
                <a:lnTo>
                  <a:pt x="17344896" y="7251952"/>
                </a:lnTo>
                <a:lnTo>
                  <a:pt x="0" y="725195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13708" l="0" r="0" t="-13708"/>
            </a:stretch>
          </a:blipFill>
          <a:ln>
            <a:noFill/>
          </a:ln>
        </p:spPr>
      </p:sp>
      <p:sp>
        <p:nvSpPr>
          <p:cNvPr id="557" name="Google Shape;557;p64"/>
          <p:cNvSpPr txBox="1"/>
          <p:nvPr/>
        </p:nvSpPr>
        <p:spPr>
          <a:xfrm>
            <a:off x="824596" y="4919663"/>
            <a:ext cx="4110975" cy="22383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Pre-auth RCE walkthrough by Assetnote</a:t>
            </a:r>
            <a:endParaRPr sz="700"/>
          </a:p>
        </p:txBody>
      </p:sp>
      <p:sp>
        <p:nvSpPr>
          <p:cNvPr id="558" name="Google Shape;558;p64"/>
          <p:cNvSpPr txBox="1"/>
          <p:nvPr/>
        </p:nvSpPr>
        <p:spPr>
          <a:xfrm>
            <a:off x="1046475" y="485775"/>
            <a:ext cx="6915791" cy="4667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2900" u="none" cap="none" strike="noStrike">
                <a:solidFill>
                  <a:srgbClr val="2A3990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Run exploits locally</a:t>
            </a:r>
            <a:endParaRPr sz="70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6" name="Shape 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" name="Google Shape;567;p65"/>
          <p:cNvSpPr/>
          <p:nvPr/>
        </p:nvSpPr>
        <p:spPr>
          <a:xfrm>
            <a:off x="0" y="1585504"/>
            <a:ext cx="9144001" cy="3081442"/>
          </a:xfrm>
          <a:custGeom>
            <a:rect b="b" l="l" r="r" t="t"/>
            <a:pathLst>
              <a:path extrusionOk="0" h="6162884" w="18288002">
                <a:moveTo>
                  <a:pt x="0" y="0"/>
                </a:moveTo>
                <a:lnTo>
                  <a:pt x="18288002" y="0"/>
                </a:lnTo>
                <a:lnTo>
                  <a:pt x="18288002" y="6162884"/>
                </a:lnTo>
                <a:lnTo>
                  <a:pt x="0" y="616288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68" name="Google Shape;568;p65"/>
          <p:cNvSpPr txBox="1"/>
          <p:nvPr/>
        </p:nvSpPr>
        <p:spPr>
          <a:xfrm>
            <a:off x="1046475" y="485775"/>
            <a:ext cx="6915791" cy="4667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2900" u="none" cap="none" strike="noStrike">
                <a:solidFill>
                  <a:srgbClr val="2A3990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Reverse the CVEs</a:t>
            </a:r>
            <a:endParaRPr sz="70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2A3990"/>
        </a:solidFill>
      </p:bgPr>
    </p:bg>
    <p:spTree>
      <p:nvGrpSpPr>
        <p:cNvPr id="576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" name="Google Shape;577;p66"/>
          <p:cNvSpPr/>
          <p:nvPr/>
        </p:nvSpPr>
        <p:spPr>
          <a:xfrm>
            <a:off x="6098378" y="5"/>
            <a:ext cx="3045625" cy="2030570"/>
          </a:xfrm>
          <a:custGeom>
            <a:rect b="b" l="l" r="r" t="t"/>
            <a:pathLst>
              <a:path extrusionOk="0" h="4061140" w="6091250">
                <a:moveTo>
                  <a:pt x="0" y="0"/>
                </a:moveTo>
                <a:lnTo>
                  <a:pt x="6091250" y="0"/>
                </a:lnTo>
                <a:lnTo>
                  <a:pt x="6091250" y="4061140"/>
                </a:lnTo>
                <a:lnTo>
                  <a:pt x="0" y="406114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78" name="Google Shape;578;p66"/>
          <p:cNvSpPr txBox="1"/>
          <p:nvPr/>
        </p:nvSpPr>
        <p:spPr>
          <a:xfrm>
            <a:off x="977188" y="2080355"/>
            <a:ext cx="81306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6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4200" u="none" cap="none" strike="noStrike">
                <a:solidFill>
                  <a:srgbClr val="FFFFF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Tale of </a:t>
            </a:r>
            <a:r>
              <a:rPr lang="en" sz="4200">
                <a:solidFill>
                  <a:srgbClr val="FFFFF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the</a:t>
            </a:r>
            <a:r>
              <a:rPr b="0" i="0" lang="en" sz="4200" u="none" cap="none" strike="noStrike">
                <a:solidFill>
                  <a:srgbClr val="FFFFF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 CVE</a:t>
            </a:r>
            <a:endParaRPr sz="700"/>
          </a:p>
        </p:txBody>
      </p:sp>
      <p:sp>
        <p:nvSpPr>
          <p:cNvPr id="579" name="Google Shape;579;p66"/>
          <p:cNvSpPr/>
          <p:nvPr/>
        </p:nvSpPr>
        <p:spPr>
          <a:xfrm rot="10800000">
            <a:off x="-135385" y="3286493"/>
            <a:ext cx="3045625" cy="2030570"/>
          </a:xfrm>
          <a:custGeom>
            <a:rect b="b" l="l" r="r" t="t"/>
            <a:pathLst>
              <a:path extrusionOk="0" h="4061140" w="6091250">
                <a:moveTo>
                  <a:pt x="0" y="0"/>
                </a:moveTo>
                <a:lnTo>
                  <a:pt x="6091250" y="0"/>
                </a:lnTo>
                <a:lnTo>
                  <a:pt x="6091250" y="4061140"/>
                </a:lnTo>
                <a:lnTo>
                  <a:pt x="0" y="406114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7" name="Shape 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" name="Google Shape;588;p67"/>
          <p:cNvSpPr/>
          <p:nvPr/>
        </p:nvSpPr>
        <p:spPr>
          <a:xfrm>
            <a:off x="0" y="3903669"/>
            <a:ext cx="9144000" cy="1239925"/>
          </a:xfrm>
          <a:custGeom>
            <a:rect b="b" l="l" r="r" t="t"/>
            <a:pathLst>
              <a:path extrusionOk="0" h="2479850" w="18288000">
                <a:moveTo>
                  <a:pt x="0" y="0"/>
                </a:moveTo>
                <a:lnTo>
                  <a:pt x="18288000" y="0"/>
                </a:lnTo>
                <a:lnTo>
                  <a:pt x="18288000" y="2479850"/>
                </a:lnTo>
                <a:lnTo>
                  <a:pt x="0" y="247985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89" name="Google Shape;589;p67"/>
          <p:cNvSpPr txBox="1"/>
          <p:nvPr/>
        </p:nvSpPr>
        <p:spPr>
          <a:xfrm>
            <a:off x="357413" y="427138"/>
            <a:ext cx="8429175" cy="1257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2700" u="none" cap="none" strike="noStrike">
                <a:solidFill>
                  <a:srgbClr val="2A3990"/>
                </a:solidFill>
                <a:latin typeface="Poppins"/>
                <a:ea typeface="Poppins"/>
                <a:cs typeface="Poppins"/>
                <a:sym typeface="Poppins"/>
              </a:rPr>
              <a:t>[CVE-2023-26045] NodeBB Code Execution Vulnerability </a:t>
            </a:r>
            <a:endParaRPr sz="700"/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700" u="none" cap="none" strike="noStrike">
              <a:solidFill>
                <a:srgbClr val="2A399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90" name="Google Shape;590;p67"/>
          <p:cNvSpPr txBox="1"/>
          <p:nvPr/>
        </p:nvSpPr>
        <p:spPr>
          <a:xfrm>
            <a:off x="357413" y="1716663"/>
            <a:ext cx="8429175" cy="32667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266700" lvl="1" marL="546100" marR="0" rtl="0" algn="l">
              <a:lnSpc>
                <a:spcPct val="137972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Arial"/>
              <a:buChar char="•"/>
            </a:pPr>
            <a:r>
              <a:rPr b="0" i="0" lang="en" sz="1800" u="none" cap="none" strike="noStrike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Method: Patch-diffing</a:t>
            </a:r>
            <a:endParaRPr sz="70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8" name="Shape 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" name="Google Shape;599;p68"/>
          <p:cNvSpPr txBox="1"/>
          <p:nvPr/>
        </p:nvSpPr>
        <p:spPr>
          <a:xfrm>
            <a:off x="357413" y="436663"/>
            <a:ext cx="8429175" cy="29051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800" u="none" cap="none" strike="noStrike">
                <a:solidFill>
                  <a:srgbClr val="2A3990"/>
                </a:solidFill>
                <a:latin typeface="Poppins"/>
                <a:ea typeface="Poppins"/>
                <a:cs typeface="Poppins"/>
                <a:sym typeface="Poppins"/>
              </a:rPr>
              <a:t>[CVE-2023-26045] NodeBB Code Execution Vulnerability </a:t>
            </a:r>
            <a:endParaRPr sz="700"/>
          </a:p>
        </p:txBody>
      </p:sp>
      <p:sp>
        <p:nvSpPr>
          <p:cNvPr id="600" name="Google Shape;600;p68"/>
          <p:cNvSpPr/>
          <p:nvPr/>
        </p:nvSpPr>
        <p:spPr>
          <a:xfrm>
            <a:off x="311700" y="1427750"/>
            <a:ext cx="7328549" cy="3482300"/>
          </a:xfrm>
          <a:custGeom>
            <a:rect b="b" l="l" r="r" t="t"/>
            <a:pathLst>
              <a:path extrusionOk="0" h="6964600" w="14657098">
                <a:moveTo>
                  <a:pt x="0" y="0"/>
                </a:moveTo>
                <a:lnTo>
                  <a:pt x="14657098" y="0"/>
                </a:lnTo>
                <a:lnTo>
                  <a:pt x="14657098" y="6964600"/>
                </a:lnTo>
                <a:lnTo>
                  <a:pt x="0" y="69646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8" name="Shape 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9" name="Google Shape;609;p69"/>
          <p:cNvSpPr txBox="1"/>
          <p:nvPr/>
        </p:nvSpPr>
        <p:spPr>
          <a:xfrm>
            <a:off x="357413" y="436663"/>
            <a:ext cx="8429175" cy="29051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800" u="none" cap="none" strike="noStrike">
                <a:solidFill>
                  <a:srgbClr val="2A3990"/>
                </a:solidFill>
                <a:latin typeface="Poppins"/>
                <a:ea typeface="Poppins"/>
                <a:cs typeface="Poppins"/>
                <a:sym typeface="Poppins"/>
              </a:rPr>
              <a:t>[CVE-2023-26045] NodeBB Code Execution Vulnerability </a:t>
            </a:r>
            <a:endParaRPr sz="700"/>
          </a:p>
        </p:txBody>
      </p:sp>
      <p:sp>
        <p:nvSpPr>
          <p:cNvPr id="610" name="Google Shape;610;p69"/>
          <p:cNvSpPr/>
          <p:nvPr/>
        </p:nvSpPr>
        <p:spPr>
          <a:xfrm>
            <a:off x="311700" y="1203799"/>
            <a:ext cx="7859073" cy="3742724"/>
          </a:xfrm>
          <a:custGeom>
            <a:rect b="b" l="l" r="r" t="t"/>
            <a:pathLst>
              <a:path extrusionOk="0" h="7485448" w="15718146">
                <a:moveTo>
                  <a:pt x="0" y="0"/>
                </a:moveTo>
                <a:lnTo>
                  <a:pt x="15718146" y="0"/>
                </a:lnTo>
                <a:lnTo>
                  <a:pt x="15718146" y="7485448"/>
                </a:lnTo>
                <a:lnTo>
                  <a:pt x="0" y="748544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8" name="Shape 6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" name="Google Shape;619;p70"/>
          <p:cNvSpPr txBox="1"/>
          <p:nvPr/>
        </p:nvSpPr>
        <p:spPr>
          <a:xfrm>
            <a:off x="357413" y="436663"/>
            <a:ext cx="8429175" cy="29051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800" u="none" cap="none" strike="noStrike">
                <a:solidFill>
                  <a:srgbClr val="2A3990"/>
                </a:solidFill>
                <a:latin typeface="Poppins"/>
                <a:ea typeface="Poppins"/>
                <a:cs typeface="Poppins"/>
                <a:sym typeface="Poppins"/>
              </a:rPr>
              <a:t>[CVE-2023-26045] NodeBB Code Execution Vulnerability </a:t>
            </a:r>
            <a:endParaRPr sz="700"/>
          </a:p>
        </p:txBody>
      </p:sp>
      <p:sp>
        <p:nvSpPr>
          <p:cNvPr id="620" name="Google Shape;620;p70"/>
          <p:cNvSpPr/>
          <p:nvPr/>
        </p:nvSpPr>
        <p:spPr>
          <a:xfrm>
            <a:off x="0" y="2142780"/>
            <a:ext cx="9143999" cy="1368641"/>
          </a:xfrm>
          <a:custGeom>
            <a:rect b="b" l="l" r="r" t="t"/>
            <a:pathLst>
              <a:path extrusionOk="0" h="2737282" w="18287998">
                <a:moveTo>
                  <a:pt x="0" y="0"/>
                </a:moveTo>
                <a:lnTo>
                  <a:pt x="18287998" y="0"/>
                </a:lnTo>
                <a:lnTo>
                  <a:pt x="18287998" y="2737282"/>
                </a:lnTo>
                <a:lnTo>
                  <a:pt x="0" y="273728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8" name="Shape 6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9" name="Google Shape;629;p71"/>
          <p:cNvSpPr/>
          <p:nvPr/>
        </p:nvSpPr>
        <p:spPr>
          <a:xfrm>
            <a:off x="0" y="3903669"/>
            <a:ext cx="9144000" cy="1239925"/>
          </a:xfrm>
          <a:custGeom>
            <a:rect b="b" l="l" r="r" t="t"/>
            <a:pathLst>
              <a:path extrusionOk="0" h="2479850" w="18288000">
                <a:moveTo>
                  <a:pt x="0" y="0"/>
                </a:moveTo>
                <a:lnTo>
                  <a:pt x="18288000" y="0"/>
                </a:lnTo>
                <a:lnTo>
                  <a:pt x="18288000" y="2479850"/>
                </a:lnTo>
                <a:lnTo>
                  <a:pt x="0" y="247985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630" name="Google Shape;630;p71"/>
          <p:cNvSpPr txBox="1"/>
          <p:nvPr/>
        </p:nvSpPr>
        <p:spPr>
          <a:xfrm>
            <a:off x="357413" y="436663"/>
            <a:ext cx="8429175" cy="29051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800" u="none" cap="none" strike="noStrike">
                <a:solidFill>
                  <a:srgbClr val="2A3990"/>
                </a:solidFill>
                <a:latin typeface="Poppins"/>
                <a:ea typeface="Poppins"/>
                <a:cs typeface="Poppins"/>
                <a:sym typeface="Poppins"/>
              </a:rPr>
              <a:t>[CVE-2023-26045] NodeBB Code Execution Vulnerability </a:t>
            </a:r>
            <a:endParaRPr sz="700"/>
          </a:p>
        </p:txBody>
      </p:sp>
      <p:sp>
        <p:nvSpPr>
          <p:cNvPr id="631" name="Google Shape;631;p71"/>
          <p:cNvSpPr txBox="1"/>
          <p:nvPr/>
        </p:nvSpPr>
        <p:spPr>
          <a:xfrm>
            <a:off x="357413" y="1232725"/>
            <a:ext cx="8429175" cy="115176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600" u="none" cap="none" strike="noStrike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What is Object Destructuring Assignment?</a:t>
            </a:r>
            <a:endParaRPr sz="700"/>
          </a:p>
          <a:p>
            <a:pPr indent="0" lvl="0" marL="0" marR="0" rtl="0" algn="l">
              <a:lnSpc>
                <a:spcPct val="15521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rgbClr val="434343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l">
              <a:lnSpc>
                <a:spcPct val="13801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400" u="none" cap="none" strike="noStrike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A special syntax that allows us to “unpack” arrays or objects into a bunch of variables.</a:t>
            </a:r>
            <a:endParaRPr sz="700"/>
          </a:p>
          <a:p>
            <a:pPr indent="0" lvl="0" marL="0" marR="0" rtl="0" algn="l">
              <a:lnSpc>
                <a:spcPct val="17745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434343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632" name="Google Shape;632;p71"/>
          <p:cNvSpPr/>
          <p:nvPr/>
        </p:nvSpPr>
        <p:spPr>
          <a:xfrm>
            <a:off x="49550" y="2619175"/>
            <a:ext cx="6741775" cy="1683075"/>
          </a:xfrm>
          <a:custGeom>
            <a:rect b="b" l="l" r="r" t="t"/>
            <a:pathLst>
              <a:path extrusionOk="0" h="3366150" w="13483550">
                <a:moveTo>
                  <a:pt x="0" y="0"/>
                </a:moveTo>
                <a:lnTo>
                  <a:pt x="13483550" y="0"/>
                </a:lnTo>
                <a:lnTo>
                  <a:pt x="13483550" y="3366150"/>
                </a:lnTo>
                <a:lnTo>
                  <a:pt x="0" y="336615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0" name="Shape 6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" name="Google Shape;641;p72"/>
          <p:cNvSpPr/>
          <p:nvPr/>
        </p:nvSpPr>
        <p:spPr>
          <a:xfrm>
            <a:off x="0" y="3903669"/>
            <a:ext cx="9144000" cy="1239925"/>
          </a:xfrm>
          <a:custGeom>
            <a:rect b="b" l="l" r="r" t="t"/>
            <a:pathLst>
              <a:path extrusionOk="0" h="2479850" w="18288000">
                <a:moveTo>
                  <a:pt x="0" y="0"/>
                </a:moveTo>
                <a:lnTo>
                  <a:pt x="18288000" y="0"/>
                </a:lnTo>
                <a:lnTo>
                  <a:pt x="18288000" y="2479850"/>
                </a:lnTo>
                <a:lnTo>
                  <a:pt x="0" y="247985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642" name="Google Shape;642;p72"/>
          <p:cNvSpPr txBox="1"/>
          <p:nvPr/>
        </p:nvSpPr>
        <p:spPr>
          <a:xfrm>
            <a:off x="357413" y="436663"/>
            <a:ext cx="8429175" cy="29051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800" u="none" cap="none" strike="noStrike">
                <a:solidFill>
                  <a:srgbClr val="2A3990"/>
                </a:solidFill>
                <a:latin typeface="Poppins"/>
                <a:ea typeface="Poppins"/>
                <a:cs typeface="Poppins"/>
                <a:sym typeface="Poppins"/>
              </a:rPr>
              <a:t>[CVE-2023-26045] NodeBB Code Execution Vulnerability </a:t>
            </a:r>
            <a:endParaRPr sz="700"/>
          </a:p>
        </p:txBody>
      </p:sp>
      <p:sp>
        <p:nvSpPr>
          <p:cNvPr id="643" name="Google Shape;643;p72"/>
          <p:cNvSpPr txBox="1"/>
          <p:nvPr/>
        </p:nvSpPr>
        <p:spPr>
          <a:xfrm>
            <a:off x="357413" y="1232725"/>
            <a:ext cx="8429175" cy="115176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600" u="none" cap="none" strike="noStrike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What is Object Destructuring Assignment?</a:t>
            </a:r>
            <a:endParaRPr sz="700"/>
          </a:p>
          <a:p>
            <a:pPr indent="0" lvl="0" marL="0" marR="0" rtl="0" algn="l">
              <a:lnSpc>
                <a:spcPct val="15521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rgbClr val="434343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l">
              <a:lnSpc>
                <a:spcPct val="13801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400" u="none" cap="none" strike="noStrike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A special syntax that allows us to “unpack” arrays or objects into a bunch of variables.</a:t>
            </a:r>
            <a:endParaRPr sz="700"/>
          </a:p>
          <a:p>
            <a:pPr indent="0" lvl="0" marL="0" marR="0" rtl="0" algn="l">
              <a:lnSpc>
                <a:spcPct val="17745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434343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644" name="Google Shape;644;p72"/>
          <p:cNvSpPr/>
          <p:nvPr/>
        </p:nvSpPr>
        <p:spPr>
          <a:xfrm>
            <a:off x="43775" y="2677200"/>
            <a:ext cx="6668300" cy="1664750"/>
          </a:xfrm>
          <a:custGeom>
            <a:rect b="b" l="l" r="r" t="t"/>
            <a:pathLst>
              <a:path extrusionOk="0" h="3329500" w="13336600">
                <a:moveTo>
                  <a:pt x="0" y="0"/>
                </a:moveTo>
                <a:lnTo>
                  <a:pt x="13336600" y="0"/>
                </a:lnTo>
                <a:lnTo>
                  <a:pt x="13336600" y="3329500"/>
                </a:lnTo>
                <a:lnTo>
                  <a:pt x="0" y="33295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2" name="Shape 6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3" name="Google Shape;653;p73"/>
          <p:cNvSpPr/>
          <p:nvPr/>
        </p:nvSpPr>
        <p:spPr>
          <a:xfrm>
            <a:off x="0" y="3903669"/>
            <a:ext cx="9144000" cy="1239925"/>
          </a:xfrm>
          <a:custGeom>
            <a:rect b="b" l="l" r="r" t="t"/>
            <a:pathLst>
              <a:path extrusionOk="0" h="2479850" w="18288000">
                <a:moveTo>
                  <a:pt x="0" y="0"/>
                </a:moveTo>
                <a:lnTo>
                  <a:pt x="18288000" y="0"/>
                </a:lnTo>
                <a:lnTo>
                  <a:pt x="18288000" y="2479850"/>
                </a:lnTo>
                <a:lnTo>
                  <a:pt x="0" y="247985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654" name="Google Shape;654;p73"/>
          <p:cNvSpPr txBox="1"/>
          <p:nvPr/>
        </p:nvSpPr>
        <p:spPr>
          <a:xfrm>
            <a:off x="357413" y="436663"/>
            <a:ext cx="8429175" cy="29051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800" u="none" cap="none" strike="noStrike">
                <a:solidFill>
                  <a:srgbClr val="2A3990"/>
                </a:solidFill>
                <a:latin typeface="Poppins"/>
                <a:ea typeface="Poppins"/>
                <a:cs typeface="Poppins"/>
                <a:sym typeface="Poppins"/>
              </a:rPr>
              <a:t>[CVE-2023-26045] NodeBB Code Execution Vulnerability </a:t>
            </a:r>
            <a:endParaRPr sz="700"/>
          </a:p>
        </p:txBody>
      </p:sp>
      <p:sp>
        <p:nvSpPr>
          <p:cNvPr id="655" name="Google Shape;655;p73"/>
          <p:cNvSpPr txBox="1"/>
          <p:nvPr/>
        </p:nvSpPr>
        <p:spPr>
          <a:xfrm>
            <a:off x="357413" y="1232725"/>
            <a:ext cx="8429175" cy="115176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600" u="none" cap="none" strike="noStrike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What is Object Destructuring Assignment?</a:t>
            </a:r>
            <a:endParaRPr sz="700"/>
          </a:p>
          <a:p>
            <a:pPr indent="0" lvl="0" marL="0" marR="0" rtl="0" algn="l">
              <a:lnSpc>
                <a:spcPct val="15521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rgbClr val="434343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l">
              <a:lnSpc>
                <a:spcPct val="13801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400" u="none" cap="none" strike="noStrike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A special syntax that allows us to “unpack” arrays or objects into a bunch of variables.</a:t>
            </a:r>
            <a:endParaRPr sz="700"/>
          </a:p>
          <a:p>
            <a:pPr indent="0" lvl="0" marL="0" marR="0" rtl="0" algn="l">
              <a:lnSpc>
                <a:spcPct val="17745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434343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656" name="Google Shape;656;p73"/>
          <p:cNvSpPr/>
          <p:nvPr/>
        </p:nvSpPr>
        <p:spPr>
          <a:xfrm>
            <a:off x="391955" y="2714000"/>
            <a:ext cx="5800992" cy="2051850"/>
          </a:xfrm>
          <a:custGeom>
            <a:rect b="b" l="l" r="r" t="t"/>
            <a:pathLst>
              <a:path extrusionOk="0" h="4103700" w="11601984">
                <a:moveTo>
                  <a:pt x="0" y="0"/>
                </a:moveTo>
                <a:lnTo>
                  <a:pt x="11601984" y="0"/>
                </a:lnTo>
                <a:lnTo>
                  <a:pt x="11601984" y="4103700"/>
                </a:lnTo>
                <a:lnTo>
                  <a:pt x="0" y="41037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2A3990"/>
        </a:solidFill>
      </p:bgPr>
    </p:bg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29"/>
          <p:cNvSpPr/>
          <p:nvPr/>
        </p:nvSpPr>
        <p:spPr>
          <a:xfrm>
            <a:off x="6098378" y="5"/>
            <a:ext cx="3045625" cy="2030570"/>
          </a:xfrm>
          <a:custGeom>
            <a:rect b="b" l="l" r="r" t="t"/>
            <a:pathLst>
              <a:path extrusionOk="0" h="4061140" w="6091250">
                <a:moveTo>
                  <a:pt x="0" y="0"/>
                </a:moveTo>
                <a:lnTo>
                  <a:pt x="6091250" y="0"/>
                </a:lnTo>
                <a:lnTo>
                  <a:pt x="6091250" y="4061140"/>
                </a:lnTo>
                <a:lnTo>
                  <a:pt x="0" y="406114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87" name="Google Shape;187;p29"/>
          <p:cNvSpPr txBox="1"/>
          <p:nvPr/>
        </p:nvSpPr>
        <p:spPr>
          <a:xfrm>
            <a:off x="977188" y="1806940"/>
            <a:ext cx="8130600" cy="1220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6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3800" u="none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Why </a:t>
            </a:r>
            <a:endParaRPr sz="700"/>
          </a:p>
          <a:p>
            <a:pPr indent="0" lvl="0" marL="0" marR="0" rtl="0" algn="l">
              <a:lnSpc>
                <a:spcPct val="116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4200" u="none" cap="none" strike="noStrike">
                <a:solidFill>
                  <a:srgbClr val="FFFFF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Source Code Review?</a:t>
            </a:r>
            <a:endParaRPr sz="700"/>
          </a:p>
        </p:txBody>
      </p:sp>
      <p:sp>
        <p:nvSpPr>
          <p:cNvPr id="188" name="Google Shape;188;p29"/>
          <p:cNvSpPr/>
          <p:nvPr/>
        </p:nvSpPr>
        <p:spPr>
          <a:xfrm rot="10800000">
            <a:off x="-135385" y="3286493"/>
            <a:ext cx="3045625" cy="2030570"/>
          </a:xfrm>
          <a:custGeom>
            <a:rect b="b" l="l" r="r" t="t"/>
            <a:pathLst>
              <a:path extrusionOk="0" h="4061140" w="6091250">
                <a:moveTo>
                  <a:pt x="0" y="0"/>
                </a:moveTo>
                <a:lnTo>
                  <a:pt x="6091250" y="0"/>
                </a:lnTo>
                <a:lnTo>
                  <a:pt x="6091250" y="4061140"/>
                </a:lnTo>
                <a:lnTo>
                  <a:pt x="0" y="406114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4" name="Shape 6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" name="Google Shape;665;p74"/>
          <p:cNvSpPr txBox="1"/>
          <p:nvPr/>
        </p:nvSpPr>
        <p:spPr>
          <a:xfrm>
            <a:off x="357413" y="436663"/>
            <a:ext cx="8429175" cy="29051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800" u="none" cap="none" strike="noStrike">
                <a:solidFill>
                  <a:srgbClr val="2A3990"/>
                </a:solidFill>
                <a:latin typeface="Poppins"/>
                <a:ea typeface="Poppins"/>
                <a:cs typeface="Poppins"/>
                <a:sym typeface="Poppins"/>
              </a:rPr>
              <a:t>[CVE-2023-26045] NodeBB Code Execution Vulnerability </a:t>
            </a:r>
            <a:endParaRPr sz="700"/>
          </a:p>
        </p:txBody>
      </p:sp>
      <p:sp>
        <p:nvSpPr>
          <p:cNvPr id="666" name="Google Shape;666;p74"/>
          <p:cNvSpPr/>
          <p:nvPr/>
        </p:nvSpPr>
        <p:spPr>
          <a:xfrm>
            <a:off x="0" y="152943"/>
            <a:ext cx="9143999" cy="4990563"/>
          </a:xfrm>
          <a:custGeom>
            <a:rect b="b" l="l" r="r" t="t"/>
            <a:pathLst>
              <a:path extrusionOk="0" h="9981126" w="18287998">
                <a:moveTo>
                  <a:pt x="0" y="0"/>
                </a:moveTo>
                <a:lnTo>
                  <a:pt x="18287998" y="0"/>
                </a:lnTo>
                <a:lnTo>
                  <a:pt x="18287998" y="9981126"/>
                </a:lnTo>
                <a:lnTo>
                  <a:pt x="0" y="998112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4378" l="4698" r="18618" t="18939"/>
            </a:stretch>
          </a:blipFill>
          <a:ln>
            <a:noFill/>
          </a:ln>
        </p:spPr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4" name="Shape 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" name="Google Shape;675;p75"/>
          <p:cNvSpPr txBox="1"/>
          <p:nvPr/>
        </p:nvSpPr>
        <p:spPr>
          <a:xfrm>
            <a:off x="357413" y="436663"/>
            <a:ext cx="8429175" cy="29051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800" u="none" cap="none" strike="noStrike">
                <a:solidFill>
                  <a:srgbClr val="2A3990"/>
                </a:solidFill>
                <a:latin typeface="Poppins"/>
                <a:ea typeface="Poppins"/>
                <a:cs typeface="Poppins"/>
                <a:sym typeface="Poppins"/>
              </a:rPr>
              <a:t>[CVE-2023-26045] NodeBB Code Execution Vulnerability </a:t>
            </a:r>
            <a:endParaRPr sz="700"/>
          </a:p>
        </p:txBody>
      </p:sp>
      <p:sp>
        <p:nvSpPr>
          <p:cNvPr id="676" name="Google Shape;676;p75"/>
          <p:cNvSpPr/>
          <p:nvPr/>
        </p:nvSpPr>
        <p:spPr>
          <a:xfrm>
            <a:off x="0" y="1556088"/>
            <a:ext cx="9144000" cy="3008923"/>
          </a:xfrm>
          <a:custGeom>
            <a:rect b="b" l="l" r="r" t="t"/>
            <a:pathLst>
              <a:path extrusionOk="0" h="6017846" w="18288000">
                <a:moveTo>
                  <a:pt x="0" y="0"/>
                </a:moveTo>
                <a:lnTo>
                  <a:pt x="18288000" y="0"/>
                </a:lnTo>
                <a:lnTo>
                  <a:pt x="18288000" y="6017846"/>
                </a:lnTo>
                <a:lnTo>
                  <a:pt x="0" y="601784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4" name="Shape 6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" name="Google Shape;685;p76"/>
          <p:cNvSpPr txBox="1"/>
          <p:nvPr/>
        </p:nvSpPr>
        <p:spPr>
          <a:xfrm>
            <a:off x="357413" y="436663"/>
            <a:ext cx="8429175" cy="29051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800" u="none" cap="none" strike="noStrike">
                <a:solidFill>
                  <a:srgbClr val="2A3990"/>
                </a:solidFill>
                <a:latin typeface="Poppins"/>
                <a:ea typeface="Poppins"/>
                <a:cs typeface="Poppins"/>
                <a:sym typeface="Poppins"/>
              </a:rPr>
              <a:t>[CVE-2023-26045] NodeBB Code Execution Vulnerability </a:t>
            </a:r>
            <a:endParaRPr sz="700"/>
          </a:p>
        </p:txBody>
      </p:sp>
      <p:sp>
        <p:nvSpPr>
          <p:cNvPr id="686" name="Google Shape;686;p76"/>
          <p:cNvSpPr/>
          <p:nvPr/>
        </p:nvSpPr>
        <p:spPr>
          <a:xfrm>
            <a:off x="-37" y="1543000"/>
            <a:ext cx="9144072" cy="3151900"/>
          </a:xfrm>
          <a:custGeom>
            <a:rect b="b" l="l" r="r" t="t"/>
            <a:pathLst>
              <a:path extrusionOk="0" h="6303800" w="18288144">
                <a:moveTo>
                  <a:pt x="0" y="0"/>
                </a:moveTo>
                <a:lnTo>
                  <a:pt x="18288144" y="0"/>
                </a:lnTo>
                <a:lnTo>
                  <a:pt x="18288144" y="6303800"/>
                </a:lnTo>
                <a:lnTo>
                  <a:pt x="0" y="63038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4" name="Shape 6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5" name="Google Shape;695;p77"/>
          <p:cNvSpPr txBox="1"/>
          <p:nvPr/>
        </p:nvSpPr>
        <p:spPr>
          <a:xfrm>
            <a:off x="357413" y="436663"/>
            <a:ext cx="8429175" cy="29051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800" u="none" cap="none" strike="noStrike">
                <a:solidFill>
                  <a:srgbClr val="2A3990"/>
                </a:solidFill>
                <a:latin typeface="Poppins"/>
                <a:ea typeface="Poppins"/>
                <a:cs typeface="Poppins"/>
                <a:sym typeface="Poppins"/>
              </a:rPr>
              <a:t>[CVE-2023-26045] NodeBB Code Execution Vulnerability </a:t>
            </a:r>
            <a:endParaRPr sz="700"/>
          </a:p>
        </p:txBody>
      </p:sp>
      <p:sp>
        <p:nvSpPr>
          <p:cNvPr id="696" name="Google Shape;696;p77"/>
          <p:cNvSpPr/>
          <p:nvPr/>
        </p:nvSpPr>
        <p:spPr>
          <a:xfrm>
            <a:off x="0" y="1292939"/>
            <a:ext cx="9144000" cy="3850571"/>
          </a:xfrm>
          <a:custGeom>
            <a:rect b="b" l="l" r="r" t="t"/>
            <a:pathLst>
              <a:path extrusionOk="0" h="7701142" w="18288000">
                <a:moveTo>
                  <a:pt x="0" y="0"/>
                </a:moveTo>
                <a:lnTo>
                  <a:pt x="18288000" y="0"/>
                </a:lnTo>
                <a:lnTo>
                  <a:pt x="18288000" y="7701142"/>
                </a:lnTo>
                <a:lnTo>
                  <a:pt x="0" y="770114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4" name="Shape 7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5" name="Google Shape;705;p78"/>
          <p:cNvSpPr txBox="1"/>
          <p:nvPr/>
        </p:nvSpPr>
        <p:spPr>
          <a:xfrm>
            <a:off x="357413" y="436663"/>
            <a:ext cx="8429175" cy="29051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800" u="none" cap="none" strike="noStrike">
                <a:solidFill>
                  <a:srgbClr val="2A3990"/>
                </a:solidFill>
                <a:latin typeface="Poppins"/>
                <a:ea typeface="Poppins"/>
                <a:cs typeface="Poppins"/>
                <a:sym typeface="Poppins"/>
              </a:rPr>
              <a:t>[CVE-2023-26045] NodeBB Code Execution Vulnerability </a:t>
            </a:r>
            <a:endParaRPr sz="700"/>
          </a:p>
        </p:txBody>
      </p:sp>
      <p:sp>
        <p:nvSpPr>
          <p:cNvPr id="706" name="Google Shape;706;p78"/>
          <p:cNvSpPr/>
          <p:nvPr/>
        </p:nvSpPr>
        <p:spPr>
          <a:xfrm>
            <a:off x="64850" y="2166924"/>
            <a:ext cx="8767450" cy="887182"/>
          </a:xfrm>
          <a:custGeom>
            <a:rect b="b" l="l" r="r" t="t"/>
            <a:pathLst>
              <a:path extrusionOk="0" h="1774364" w="17534900">
                <a:moveTo>
                  <a:pt x="0" y="0"/>
                </a:moveTo>
                <a:lnTo>
                  <a:pt x="17534900" y="0"/>
                </a:lnTo>
                <a:lnTo>
                  <a:pt x="17534900" y="1774364"/>
                </a:lnTo>
                <a:lnTo>
                  <a:pt x="0" y="177436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4" name="Shape 7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5" name="Google Shape;715;p79"/>
          <p:cNvSpPr txBox="1"/>
          <p:nvPr/>
        </p:nvSpPr>
        <p:spPr>
          <a:xfrm>
            <a:off x="357413" y="436663"/>
            <a:ext cx="8429175" cy="29051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800" u="none" cap="none" strike="noStrike">
                <a:solidFill>
                  <a:srgbClr val="2A3990"/>
                </a:solidFill>
                <a:latin typeface="Poppins"/>
                <a:ea typeface="Poppins"/>
                <a:cs typeface="Poppins"/>
                <a:sym typeface="Poppins"/>
              </a:rPr>
              <a:t>[CVE-2023-26045] NodeBB Code Execution Vulnerability </a:t>
            </a:r>
            <a:endParaRPr sz="700"/>
          </a:p>
        </p:txBody>
      </p:sp>
      <p:sp>
        <p:nvSpPr>
          <p:cNvPr id="716" name="Google Shape;716;p79"/>
          <p:cNvSpPr/>
          <p:nvPr/>
        </p:nvSpPr>
        <p:spPr>
          <a:xfrm>
            <a:off x="2167172" y="1290975"/>
            <a:ext cx="3114950" cy="3852525"/>
          </a:xfrm>
          <a:custGeom>
            <a:rect b="b" l="l" r="r" t="t"/>
            <a:pathLst>
              <a:path extrusionOk="0" h="7705050" w="6229900">
                <a:moveTo>
                  <a:pt x="0" y="0"/>
                </a:moveTo>
                <a:lnTo>
                  <a:pt x="6229900" y="0"/>
                </a:lnTo>
                <a:lnTo>
                  <a:pt x="6229900" y="7705050"/>
                </a:lnTo>
                <a:lnTo>
                  <a:pt x="0" y="770505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4" name="Shape 7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5" name="Google Shape;725;p80"/>
          <p:cNvSpPr txBox="1"/>
          <p:nvPr/>
        </p:nvSpPr>
        <p:spPr>
          <a:xfrm>
            <a:off x="357413" y="436663"/>
            <a:ext cx="8429175" cy="29051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800" u="none" cap="none" strike="noStrike">
                <a:solidFill>
                  <a:srgbClr val="2A3990"/>
                </a:solidFill>
                <a:latin typeface="Poppins"/>
                <a:ea typeface="Poppins"/>
                <a:cs typeface="Poppins"/>
                <a:sym typeface="Poppins"/>
              </a:rPr>
              <a:t>[CVE-2023-26045] NodeBB Code Execution Vulnerability </a:t>
            </a:r>
            <a:endParaRPr sz="700"/>
          </a:p>
        </p:txBody>
      </p:sp>
      <p:sp>
        <p:nvSpPr>
          <p:cNvPr id="726" name="Google Shape;726;p80"/>
          <p:cNvSpPr/>
          <p:nvPr/>
        </p:nvSpPr>
        <p:spPr>
          <a:xfrm>
            <a:off x="357425" y="1963232"/>
            <a:ext cx="4126802" cy="1925479"/>
          </a:xfrm>
          <a:custGeom>
            <a:rect b="b" l="l" r="r" t="t"/>
            <a:pathLst>
              <a:path extrusionOk="0" h="2476500" w="6324600">
                <a:moveTo>
                  <a:pt x="0" y="0"/>
                </a:moveTo>
                <a:lnTo>
                  <a:pt x="6324600" y="0"/>
                </a:lnTo>
                <a:lnTo>
                  <a:pt x="6324600" y="2476500"/>
                </a:lnTo>
                <a:lnTo>
                  <a:pt x="0" y="24765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727" name="Google Shape;727;p80"/>
          <p:cNvSpPr txBox="1"/>
          <p:nvPr/>
        </p:nvSpPr>
        <p:spPr>
          <a:xfrm>
            <a:off x="357413" y="1237488"/>
            <a:ext cx="84291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801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400" u="none" cap="none" strike="noStrike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A normal websocket request to </a:t>
            </a:r>
            <a:r>
              <a:rPr lang="en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execute the vulnerable code path</a:t>
            </a:r>
            <a:r>
              <a:rPr b="0" i="0" lang="en" sz="1400" u="none" cap="none" strike="noStrike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.</a:t>
            </a:r>
            <a:endParaRPr sz="700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5" name="Shape 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6" name="Google Shape;736;p81"/>
          <p:cNvSpPr txBox="1"/>
          <p:nvPr/>
        </p:nvSpPr>
        <p:spPr>
          <a:xfrm>
            <a:off x="357413" y="436663"/>
            <a:ext cx="8429175" cy="29051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800" u="none" cap="none" strike="noStrike">
                <a:solidFill>
                  <a:srgbClr val="2A3990"/>
                </a:solidFill>
                <a:latin typeface="Poppins"/>
                <a:ea typeface="Poppins"/>
                <a:cs typeface="Poppins"/>
                <a:sym typeface="Poppins"/>
              </a:rPr>
              <a:t>[CVE-2023-26045] NodeBB Code Execution Vulnerability </a:t>
            </a:r>
            <a:endParaRPr sz="700"/>
          </a:p>
        </p:txBody>
      </p:sp>
      <p:sp>
        <p:nvSpPr>
          <p:cNvPr id="737" name="Google Shape;737;p81"/>
          <p:cNvSpPr/>
          <p:nvPr/>
        </p:nvSpPr>
        <p:spPr>
          <a:xfrm>
            <a:off x="357425" y="1831400"/>
            <a:ext cx="3921252" cy="1832610"/>
          </a:xfrm>
          <a:custGeom>
            <a:rect b="b" l="l" r="r" t="t"/>
            <a:pathLst>
              <a:path extrusionOk="0" h="2476500" w="6324600">
                <a:moveTo>
                  <a:pt x="0" y="0"/>
                </a:moveTo>
                <a:lnTo>
                  <a:pt x="6324600" y="0"/>
                </a:lnTo>
                <a:lnTo>
                  <a:pt x="6324600" y="2476500"/>
                </a:lnTo>
                <a:lnTo>
                  <a:pt x="0" y="24765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5" name="Shape 7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6" name="Google Shape;746;p82"/>
          <p:cNvSpPr txBox="1"/>
          <p:nvPr/>
        </p:nvSpPr>
        <p:spPr>
          <a:xfrm>
            <a:off x="357413" y="436663"/>
            <a:ext cx="8429175" cy="29051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800" u="none" cap="none" strike="noStrike">
                <a:solidFill>
                  <a:srgbClr val="2A3990"/>
                </a:solidFill>
                <a:latin typeface="Poppins"/>
                <a:ea typeface="Poppins"/>
                <a:cs typeface="Poppins"/>
                <a:sym typeface="Poppins"/>
              </a:rPr>
              <a:t>[CVE-2023-26045] NodeBB Code Execution Vulnerability </a:t>
            </a:r>
            <a:endParaRPr sz="700"/>
          </a:p>
        </p:txBody>
      </p:sp>
      <p:sp>
        <p:nvSpPr>
          <p:cNvPr id="747" name="Google Shape;747;p82"/>
          <p:cNvSpPr/>
          <p:nvPr/>
        </p:nvSpPr>
        <p:spPr>
          <a:xfrm>
            <a:off x="94813" y="2672438"/>
            <a:ext cx="5076825" cy="2390775"/>
          </a:xfrm>
          <a:custGeom>
            <a:rect b="b" l="l" r="r" t="t"/>
            <a:pathLst>
              <a:path extrusionOk="0" h="4781550" w="10153650">
                <a:moveTo>
                  <a:pt x="0" y="0"/>
                </a:moveTo>
                <a:lnTo>
                  <a:pt x="10153650" y="0"/>
                </a:lnTo>
                <a:lnTo>
                  <a:pt x="10153650" y="4781550"/>
                </a:lnTo>
                <a:lnTo>
                  <a:pt x="0" y="478155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748" name="Google Shape;748;p82"/>
          <p:cNvSpPr/>
          <p:nvPr/>
        </p:nvSpPr>
        <p:spPr>
          <a:xfrm>
            <a:off x="58375" y="1975300"/>
            <a:ext cx="8564866" cy="441825"/>
          </a:xfrm>
          <a:custGeom>
            <a:rect b="b" l="l" r="r" t="t"/>
            <a:pathLst>
              <a:path extrusionOk="0" h="883650" w="17129732">
                <a:moveTo>
                  <a:pt x="0" y="0"/>
                </a:moveTo>
                <a:lnTo>
                  <a:pt x="17129732" y="0"/>
                </a:lnTo>
                <a:lnTo>
                  <a:pt x="17129732" y="883650"/>
                </a:lnTo>
                <a:lnTo>
                  <a:pt x="0" y="88365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6" name="Shape 7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" name="Google Shape;757;p83"/>
          <p:cNvSpPr txBox="1"/>
          <p:nvPr/>
        </p:nvSpPr>
        <p:spPr>
          <a:xfrm>
            <a:off x="357413" y="436663"/>
            <a:ext cx="8429175" cy="29051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800" u="none" cap="none" strike="noStrike">
                <a:solidFill>
                  <a:srgbClr val="2A3990"/>
                </a:solidFill>
                <a:latin typeface="Poppins"/>
                <a:ea typeface="Poppins"/>
                <a:cs typeface="Poppins"/>
                <a:sym typeface="Poppins"/>
              </a:rPr>
              <a:t>[CVE-2023-26045] NodeBB Code Execution Vulnerability </a:t>
            </a:r>
            <a:endParaRPr sz="700"/>
          </a:p>
        </p:txBody>
      </p:sp>
      <p:sp>
        <p:nvSpPr>
          <p:cNvPr id="758" name="Google Shape;758;p83"/>
          <p:cNvSpPr/>
          <p:nvPr/>
        </p:nvSpPr>
        <p:spPr>
          <a:xfrm>
            <a:off x="72975" y="1623348"/>
            <a:ext cx="3961600" cy="1060250"/>
          </a:xfrm>
          <a:custGeom>
            <a:rect b="b" l="l" r="r" t="t"/>
            <a:pathLst>
              <a:path extrusionOk="0" h="2120500" w="7923200">
                <a:moveTo>
                  <a:pt x="0" y="0"/>
                </a:moveTo>
                <a:lnTo>
                  <a:pt x="7923200" y="0"/>
                </a:lnTo>
                <a:lnTo>
                  <a:pt x="7923200" y="2120500"/>
                </a:lnTo>
                <a:lnTo>
                  <a:pt x="0" y="21205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30"/>
          <p:cNvSpPr/>
          <p:nvPr/>
        </p:nvSpPr>
        <p:spPr>
          <a:xfrm>
            <a:off x="-2" y="1736375"/>
            <a:ext cx="5185111" cy="3411325"/>
          </a:xfrm>
          <a:custGeom>
            <a:rect b="b" l="l" r="r" t="t"/>
            <a:pathLst>
              <a:path extrusionOk="0" h="7033660" w="12494243">
                <a:moveTo>
                  <a:pt x="0" y="0"/>
                </a:moveTo>
                <a:lnTo>
                  <a:pt x="12494244" y="0"/>
                </a:lnTo>
                <a:lnTo>
                  <a:pt x="12494244" y="7033660"/>
                </a:lnTo>
                <a:lnTo>
                  <a:pt x="0" y="703366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98" name="Google Shape;198;p30"/>
          <p:cNvSpPr txBox="1"/>
          <p:nvPr/>
        </p:nvSpPr>
        <p:spPr>
          <a:xfrm>
            <a:off x="-570983" y="410599"/>
            <a:ext cx="66819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999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2700" u="none" cap="none" strike="noStrike">
                <a:solidFill>
                  <a:srgbClr val="2A3990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Detailed understanding of</a:t>
            </a:r>
            <a:endParaRPr sz="2700">
              <a:solidFill>
                <a:srgbClr val="2A3990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indent="0" lvl="0" marL="0" marR="0" rtl="0" algn="ctr">
              <a:lnSpc>
                <a:spcPct val="11999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2700" u="none" cap="none" strike="noStrike">
                <a:solidFill>
                  <a:srgbClr val="2A3990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tec</a:t>
            </a:r>
            <a:r>
              <a:rPr lang="en" sz="2700">
                <a:solidFill>
                  <a:srgbClr val="2A3990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hnology</a:t>
            </a:r>
            <a:r>
              <a:rPr b="0" i="0" lang="en" sz="2700" u="none" cap="none" strike="noStrike">
                <a:solidFill>
                  <a:srgbClr val="2A3990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 stack</a:t>
            </a:r>
            <a:endParaRPr sz="700"/>
          </a:p>
        </p:txBody>
      </p:sp>
      <p:sp>
        <p:nvSpPr>
          <p:cNvPr id="199" name="Google Shape;199;p30"/>
          <p:cNvSpPr/>
          <p:nvPr/>
        </p:nvSpPr>
        <p:spPr>
          <a:xfrm>
            <a:off x="5181358" y="0"/>
            <a:ext cx="3962635" cy="5143500"/>
          </a:xfrm>
          <a:custGeom>
            <a:rect b="b" l="l" r="r" t="t"/>
            <a:pathLst>
              <a:path extrusionOk="0" h="10287000" w="7925270">
                <a:moveTo>
                  <a:pt x="0" y="0"/>
                </a:moveTo>
                <a:lnTo>
                  <a:pt x="7925270" y="0"/>
                </a:lnTo>
                <a:lnTo>
                  <a:pt x="792527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6" name="Shape 7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7" name="Google Shape;767;p84"/>
          <p:cNvSpPr txBox="1"/>
          <p:nvPr/>
        </p:nvSpPr>
        <p:spPr>
          <a:xfrm>
            <a:off x="357413" y="436663"/>
            <a:ext cx="8429175" cy="29051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800" u="none" cap="none" strike="noStrike">
                <a:solidFill>
                  <a:srgbClr val="2A3990"/>
                </a:solidFill>
                <a:latin typeface="Poppins"/>
                <a:ea typeface="Poppins"/>
                <a:cs typeface="Poppins"/>
                <a:sym typeface="Poppins"/>
              </a:rPr>
              <a:t>[CVE-2023-26045] NodeBB Code Execution Vulnerability </a:t>
            </a:r>
            <a:endParaRPr sz="700"/>
          </a:p>
        </p:txBody>
      </p:sp>
      <p:sp>
        <p:nvSpPr>
          <p:cNvPr id="768" name="Google Shape;768;p84"/>
          <p:cNvSpPr/>
          <p:nvPr/>
        </p:nvSpPr>
        <p:spPr>
          <a:xfrm>
            <a:off x="58375" y="1464223"/>
            <a:ext cx="3961600" cy="1060250"/>
          </a:xfrm>
          <a:custGeom>
            <a:rect b="b" l="l" r="r" t="t"/>
            <a:pathLst>
              <a:path extrusionOk="0" h="2120500" w="7923200">
                <a:moveTo>
                  <a:pt x="0" y="0"/>
                </a:moveTo>
                <a:lnTo>
                  <a:pt x="7923200" y="0"/>
                </a:lnTo>
                <a:lnTo>
                  <a:pt x="7923200" y="2120500"/>
                </a:lnTo>
                <a:lnTo>
                  <a:pt x="0" y="21205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769" name="Google Shape;769;p84"/>
          <p:cNvSpPr/>
          <p:nvPr/>
        </p:nvSpPr>
        <p:spPr>
          <a:xfrm>
            <a:off x="4067163" y="1464225"/>
            <a:ext cx="5076825" cy="2419350"/>
          </a:xfrm>
          <a:custGeom>
            <a:rect b="b" l="l" r="r" t="t"/>
            <a:pathLst>
              <a:path extrusionOk="0" h="4838700" w="10153650">
                <a:moveTo>
                  <a:pt x="0" y="0"/>
                </a:moveTo>
                <a:lnTo>
                  <a:pt x="10153650" y="0"/>
                </a:lnTo>
                <a:lnTo>
                  <a:pt x="10153650" y="4838700"/>
                </a:lnTo>
                <a:lnTo>
                  <a:pt x="0" y="48387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7" name="Shape 7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" name="Google Shape;778;p85"/>
          <p:cNvSpPr txBox="1"/>
          <p:nvPr/>
        </p:nvSpPr>
        <p:spPr>
          <a:xfrm>
            <a:off x="357413" y="436663"/>
            <a:ext cx="8429175" cy="29051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800" u="none" cap="none" strike="noStrike">
                <a:solidFill>
                  <a:srgbClr val="2A3990"/>
                </a:solidFill>
                <a:latin typeface="Poppins"/>
                <a:ea typeface="Poppins"/>
                <a:cs typeface="Poppins"/>
                <a:sym typeface="Poppins"/>
              </a:rPr>
              <a:t>[CVE-2023-26045] NodeBB Code Execution Vulnerability </a:t>
            </a:r>
            <a:endParaRPr sz="700"/>
          </a:p>
        </p:txBody>
      </p:sp>
      <p:sp>
        <p:nvSpPr>
          <p:cNvPr id="779" name="Google Shape;779;p85"/>
          <p:cNvSpPr/>
          <p:nvPr/>
        </p:nvSpPr>
        <p:spPr>
          <a:xfrm>
            <a:off x="58375" y="1464223"/>
            <a:ext cx="3961600" cy="1060250"/>
          </a:xfrm>
          <a:custGeom>
            <a:rect b="b" l="l" r="r" t="t"/>
            <a:pathLst>
              <a:path extrusionOk="0" h="2120500" w="7923200">
                <a:moveTo>
                  <a:pt x="0" y="0"/>
                </a:moveTo>
                <a:lnTo>
                  <a:pt x="7923200" y="0"/>
                </a:lnTo>
                <a:lnTo>
                  <a:pt x="7923200" y="2120500"/>
                </a:lnTo>
                <a:lnTo>
                  <a:pt x="0" y="21205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780" name="Google Shape;780;p85"/>
          <p:cNvSpPr/>
          <p:nvPr/>
        </p:nvSpPr>
        <p:spPr>
          <a:xfrm>
            <a:off x="0" y="3957494"/>
            <a:ext cx="9144001" cy="1186011"/>
          </a:xfrm>
          <a:custGeom>
            <a:rect b="b" l="l" r="r" t="t"/>
            <a:pathLst>
              <a:path extrusionOk="0" h="2372022" w="18288002">
                <a:moveTo>
                  <a:pt x="0" y="0"/>
                </a:moveTo>
                <a:lnTo>
                  <a:pt x="18288002" y="0"/>
                </a:lnTo>
                <a:lnTo>
                  <a:pt x="18288002" y="2372022"/>
                </a:lnTo>
                <a:lnTo>
                  <a:pt x="0" y="237202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781" name="Google Shape;781;p85"/>
          <p:cNvSpPr/>
          <p:nvPr/>
        </p:nvSpPr>
        <p:spPr>
          <a:xfrm>
            <a:off x="4067163" y="1464225"/>
            <a:ext cx="5076825" cy="2419350"/>
          </a:xfrm>
          <a:custGeom>
            <a:rect b="b" l="l" r="r" t="t"/>
            <a:pathLst>
              <a:path extrusionOk="0" h="4838700" w="10153650">
                <a:moveTo>
                  <a:pt x="0" y="0"/>
                </a:moveTo>
                <a:lnTo>
                  <a:pt x="10153650" y="0"/>
                </a:lnTo>
                <a:lnTo>
                  <a:pt x="10153650" y="4838700"/>
                </a:lnTo>
                <a:lnTo>
                  <a:pt x="0" y="48387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9" name="Shape 7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0" name="Google Shape;790;p86"/>
          <p:cNvSpPr txBox="1"/>
          <p:nvPr/>
        </p:nvSpPr>
        <p:spPr>
          <a:xfrm>
            <a:off x="357413" y="436663"/>
            <a:ext cx="8429175" cy="29051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800" u="none" cap="none" strike="noStrike">
                <a:solidFill>
                  <a:srgbClr val="2A3990"/>
                </a:solidFill>
                <a:latin typeface="Poppins"/>
                <a:ea typeface="Poppins"/>
                <a:cs typeface="Poppins"/>
                <a:sym typeface="Poppins"/>
              </a:rPr>
              <a:t>[CVE-2023-26045] NodeBB Code Execution Vulnerability </a:t>
            </a:r>
            <a:endParaRPr sz="700"/>
          </a:p>
        </p:txBody>
      </p:sp>
      <p:sp>
        <p:nvSpPr>
          <p:cNvPr id="791" name="Google Shape;791;p86"/>
          <p:cNvSpPr/>
          <p:nvPr/>
        </p:nvSpPr>
        <p:spPr>
          <a:xfrm>
            <a:off x="124025" y="1439953"/>
            <a:ext cx="4572000" cy="542925"/>
          </a:xfrm>
          <a:custGeom>
            <a:rect b="b" l="l" r="r" t="t"/>
            <a:pathLst>
              <a:path extrusionOk="0" h="1085850" w="9144000">
                <a:moveTo>
                  <a:pt x="0" y="0"/>
                </a:moveTo>
                <a:lnTo>
                  <a:pt x="9144000" y="0"/>
                </a:lnTo>
                <a:lnTo>
                  <a:pt x="9144000" y="1085850"/>
                </a:lnTo>
                <a:lnTo>
                  <a:pt x="0" y="108585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9" name="Shape 7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0" name="Google Shape;800;p87"/>
          <p:cNvSpPr txBox="1"/>
          <p:nvPr/>
        </p:nvSpPr>
        <p:spPr>
          <a:xfrm>
            <a:off x="357413" y="436663"/>
            <a:ext cx="8429175" cy="29051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800" u="none" cap="none" strike="noStrike">
                <a:solidFill>
                  <a:srgbClr val="2A3990"/>
                </a:solidFill>
                <a:latin typeface="Poppins"/>
                <a:ea typeface="Poppins"/>
                <a:cs typeface="Poppins"/>
                <a:sym typeface="Poppins"/>
              </a:rPr>
              <a:t>[CVE-2023-26045] NodeBB Code Execution Vulnerability </a:t>
            </a:r>
            <a:endParaRPr sz="700"/>
          </a:p>
        </p:txBody>
      </p:sp>
      <p:sp>
        <p:nvSpPr>
          <p:cNvPr id="801" name="Google Shape;801;p87"/>
          <p:cNvSpPr/>
          <p:nvPr/>
        </p:nvSpPr>
        <p:spPr>
          <a:xfrm>
            <a:off x="116725" y="2153599"/>
            <a:ext cx="6610541" cy="1228725"/>
          </a:xfrm>
          <a:custGeom>
            <a:rect b="b" l="l" r="r" t="t"/>
            <a:pathLst>
              <a:path extrusionOk="0" h="2457450" w="13221082">
                <a:moveTo>
                  <a:pt x="0" y="0"/>
                </a:moveTo>
                <a:lnTo>
                  <a:pt x="13221082" y="0"/>
                </a:lnTo>
                <a:lnTo>
                  <a:pt x="13221082" y="2457450"/>
                </a:lnTo>
                <a:lnTo>
                  <a:pt x="0" y="245745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802" name="Google Shape;802;p87"/>
          <p:cNvSpPr/>
          <p:nvPr/>
        </p:nvSpPr>
        <p:spPr>
          <a:xfrm>
            <a:off x="116725" y="1432653"/>
            <a:ext cx="4572000" cy="542925"/>
          </a:xfrm>
          <a:custGeom>
            <a:rect b="b" l="l" r="r" t="t"/>
            <a:pathLst>
              <a:path extrusionOk="0" h="1085850" w="9144000">
                <a:moveTo>
                  <a:pt x="0" y="0"/>
                </a:moveTo>
                <a:lnTo>
                  <a:pt x="9144000" y="0"/>
                </a:lnTo>
                <a:lnTo>
                  <a:pt x="9144000" y="1085850"/>
                </a:lnTo>
                <a:lnTo>
                  <a:pt x="0" y="108585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0" name="Shape 8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1" name="Google Shape;811;p88"/>
          <p:cNvSpPr txBox="1"/>
          <p:nvPr/>
        </p:nvSpPr>
        <p:spPr>
          <a:xfrm>
            <a:off x="357413" y="436663"/>
            <a:ext cx="8429175" cy="29051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800" u="none" cap="none" strike="noStrike">
                <a:solidFill>
                  <a:srgbClr val="2A3990"/>
                </a:solidFill>
                <a:latin typeface="Poppins"/>
                <a:ea typeface="Poppins"/>
                <a:cs typeface="Poppins"/>
                <a:sym typeface="Poppins"/>
              </a:rPr>
              <a:t>[CVE-2023-26045] NodeBB Code Execution Vulnerability </a:t>
            </a:r>
            <a:endParaRPr sz="700"/>
          </a:p>
        </p:txBody>
      </p:sp>
      <p:sp>
        <p:nvSpPr>
          <p:cNvPr id="812" name="Google Shape;812;p88"/>
          <p:cNvSpPr/>
          <p:nvPr/>
        </p:nvSpPr>
        <p:spPr>
          <a:xfrm>
            <a:off x="80250" y="2138999"/>
            <a:ext cx="6610541" cy="1228725"/>
          </a:xfrm>
          <a:custGeom>
            <a:rect b="b" l="l" r="r" t="t"/>
            <a:pathLst>
              <a:path extrusionOk="0" h="2457450" w="13221082">
                <a:moveTo>
                  <a:pt x="0" y="0"/>
                </a:moveTo>
                <a:lnTo>
                  <a:pt x="13221082" y="0"/>
                </a:lnTo>
                <a:lnTo>
                  <a:pt x="13221082" y="2457450"/>
                </a:lnTo>
                <a:lnTo>
                  <a:pt x="0" y="245745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813" name="Google Shape;813;p88"/>
          <p:cNvSpPr/>
          <p:nvPr/>
        </p:nvSpPr>
        <p:spPr>
          <a:xfrm>
            <a:off x="80250" y="1425378"/>
            <a:ext cx="4572000" cy="542925"/>
          </a:xfrm>
          <a:custGeom>
            <a:rect b="b" l="l" r="r" t="t"/>
            <a:pathLst>
              <a:path extrusionOk="0" h="1085850" w="9144000">
                <a:moveTo>
                  <a:pt x="0" y="0"/>
                </a:moveTo>
                <a:lnTo>
                  <a:pt x="9144000" y="0"/>
                </a:lnTo>
                <a:lnTo>
                  <a:pt x="9144000" y="1085850"/>
                </a:lnTo>
                <a:lnTo>
                  <a:pt x="0" y="108585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814" name="Google Shape;814;p88"/>
          <p:cNvSpPr/>
          <p:nvPr/>
        </p:nvSpPr>
        <p:spPr>
          <a:xfrm>
            <a:off x="80250" y="3538425"/>
            <a:ext cx="8791374" cy="1396375"/>
          </a:xfrm>
          <a:custGeom>
            <a:rect b="b" l="l" r="r" t="t"/>
            <a:pathLst>
              <a:path extrusionOk="0" h="2792750" w="17582748">
                <a:moveTo>
                  <a:pt x="0" y="0"/>
                </a:moveTo>
                <a:lnTo>
                  <a:pt x="17582748" y="0"/>
                </a:lnTo>
                <a:lnTo>
                  <a:pt x="17582748" y="2792750"/>
                </a:lnTo>
                <a:lnTo>
                  <a:pt x="0" y="279275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2" name="Shape 8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3" name="Google Shape;823;p89"/>
          <p:cNvSpPr/>
          <p:nvPr/>
        </p:nvSpPr>
        <p:spPr>
          <a:xfrm>
            <a:off x="0" y="3903669"/>
            <a:ext cx="9144000" cy="1239925"/>
          </a:xfrm>
          <a:custGeom>
            <a:rect b="b" l="l" r="r" t="t"/>
            <a:pathLst>
              <a:path extrusionOk="0" h="2479850" w="18288000">
                <a:moveTo>
                  <a:pt x="0" y="0"/>
                </a:moveTo>
                <a:lnTo>
                  <a:pt x="18288000" y="0"/>
                </a:lnTo>
                <a:lnTo>
                  <a:pt x="18288000" y="2479850"/>
                </a:lnTo>
                <a:lnTo>
                  <a:pt x="0" y="247985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824" name="Google Shape;824;p89"/>
          <p:cNvSpPr txBox="1"/>
          <p:nvPr/>
        </p:nvSpPr>
        <p:spPr>
          <a:xfrm>
            <a:off x="357413" y="436663"/>
            <a:ext cx="8429175" cy="29051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800" u="none" cap="none" strike="noStrike">
                <a:solidFill>
                  <a:srgbClr val="2A3990"/>
                </a:solidFill>
                <a:latin typeface="Poppins"/>
                <a:ea typeface="Poppins"/>
                <a:cs typeface="Poppins"/>
                <a:sym typeface="Poppins"/>
              </a:rPr>
              <a:t>[CVE-2023-26045] NodeBB Code Execution Vulnerability </a:t>
            </a:r>
            <a:endParaRPr sz="700"/>
          </a:p>
        </p:txBody>
      </p:sp>
      <p:sp>
        <p:nvSpPr>
          <p:cNvPr id="825" name="Google Shape;825;p89"/>
          <p:cNvSpPr txBox="1"/>
          <p:nvPr/>
        </p:nvSpPr>
        <p:spPr>
          <a:xfrm>
            <a:off x="357413" y="1232725"/>
            <a:ext cx="8429100" cy="127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600" u="none" cap="none" strike="noStrike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But how do I upload the js file?</a:t>
            </a:r>
            <a:endParaRPr sz="700"/>
          </a:p>
          <a:p>
            <a:pPr indent="0" lvl="0" marL="0" marR="0" rtl="0" algn="l">
              <a:lnSpc>
                <a:spcPct val="15521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rgbClr val="434343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l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500" u="none" cap="none" strike="noStrike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Using the features that allow </a:t>
            </a:r>
            <a:r>
              <a:rPr lang="en" sz="1500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files/</a:t>
            </a:r>
            <a:r>
              <a:rPr b="0" i="0" lang="en" sz="1500" u="none" cap="none" strike="noStrike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attachments </a:t>
            </a:r>
            <a:r>
              <a:rPr lang="en" sz="1500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sharing</a:t>
            </a:r>
            <a:endParaRPr sz="700"/>
          </a:p>
          <a:p>
            <a:pPr indent="0" lvl="0" marL="0" marR="0" rtl="0" algn="l">
              <a:lnSpc>
                <a:spcPct val="1655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500" u="none" cap="none" strike="noStrike">
              <a:solidFill>
                <a:srgbClr val="434343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212D74"/>
        </a:solidFill>
      </p:bgPr>
    </p:bg>
    <p:spTree>
      <p:nvGrpSpPr>
        <p:cNvPr id="833" name="Shape 8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4" name="Google Shape;834;p90"/>
          <p:cNvSpPr txBox="1"/>
          <p:nvPr/>
        </p:nvSpPr>
        <p:spPr>
          <a:xfrm>
            <a:off x="1749569" y="1990725"/>
            <a:ext cx="5644800" cy="121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FFFFF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Reverse the CVEs:</a:t>
            </a:r>
            <a:endParaRPr sz="3600">
              <a:solidFill>
                <a:srgbClr val="FFFFFF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FFFFF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Learn &amp; Earn</a:t>
            </a:r>
            <a:endParaRPr sz="700"/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2A3990"/>
        </a:solidFill>
      </p:bgPr>
    </p:bg>
    <p:spTree>
      <p:nvGrpSpPr>
        <p:cNvPr id="842" name="Shape 8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3" name="Google Shape;843;p91"/>
          <p:cNvSpPr/>
          <p:nvPr/>
        </p:nvSpPr>
        <p:spPr>
          <a:xfrm>
            <a:off x="6098378" y="5"/>
            <a:ext cx="3045625" cy="2030570"/>
          </a:xfrm>
          <a:custGeom>
            <a:rect b="b" l="l" r="r" t="t"/>
            <a:pathLst>
              <a:path extrusionOk="0" h="4061140" w="6091250">
                <a:moveTo>
                  <a:pt x="0" y="0"/>
                </a:moveTo>
                <a:lnTo>
                  <a:pt x="6091250" y="0"/>
                </a:lnTo>
                <a:lnTo>
                  <a:pt x="6091250" y="4061140"/>
                </a:lnTo>
                <a:lnTo>
                  <a:pt x="0" y="406114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844" name="Google Shape;844;p91"/>
          <p:cNvSpPr txBox="1"/>
          <p:nvPr/>
        </p:nvSpPr>
        <p:spPr>
          <a:xfrm>
            <a:off x="977188" y="2080355"/>
            <a:ext cx="8130675" cy="66846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6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4200" u="none" cap="none" strike="noStrike">
                <a:solidFill>
                  <a:srgbClr val="FFFFF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Any questions?</a:t>
            </a:r>
            <a:endParaRPr sz="700"/>
          </a:p>
        </p:txBody>
      </p:sp>
      <p:sp>
        <p:nvSpPr>
          <p:cNvPr id="845" name="Google Shape;845;p91"/>
          <p:cNvSpPr/>
          <p:nvPr/>
        </p:nvSpPr>
        <p:spPr>
          <a:xfrm rot="10800000">
            <a:off x="-135385" y="3286493"/>
            <a:ext cx="3045625" cy="2030570"/>
          </a:xfrm>
          <a:custGeom>
            <a:rect b="b" l="l" r="r" t="t"/>
            <a:pathLst>
              <a:path extrusionOk="0" h="4061140" w="6091250">
                <a:moveTo>
                  <a:pt x="0" y="0"/>
                </a:moveTo>
                <a:lnTo>
                  <a:pt x="6091250" y="0"/>
                </a:lnTo>
                <a:lnTo>
                  <a:pt x="6091250" y="4061140"/>
                </a:lnTo>
                <a:lnTo>
                  <a:pt x="0" y="406114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3" name="Shape 8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4" name="Google Shape;854;p92"/>
          <p:cNvSpPr/>
          <p:nvPr/>
        </p:nvSpPr>
        <p:spPr>
          <a:xfrm>
            <a:off x="0" y="0"/>
            <a:ext cx="9144000" cy="5143500"/>
          </a:xfrm>
          <a:custGeom>
            <a:rect b="b" l="l" r="r" t="t"/>
            <a:pathLst>
              <a:path extrusionOk="0"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2A3990"/>
        </a:solidFill>
      </p:bgPr>
    </p:bg>
    <p:spTree>
      <p:nvGrpSpPr>
        <p:cNvPr id="862" name="Shape 8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3" name="Google Shape;863;p93"/>
          <p:cNvSpPr/>
          <p:nvPr/>
        </p:nvSpPr>
        <p:spPr>
          <a:xfrm>
            <a:off x="6098378" y="5"/>
            <a:ext cx="3045625" cy="2030570"/>
          </a:xfrm>
          <a:custGeom>
            <a:rect b="b" l="l" r="r" t="t"/>
            <a:pathLst>
              <a:path extrusionOk="0" h="4061140" w="6091250">
                <a:moveTo>
                  <a:pt x="0" y="0"/>
                </a:moveTo>
                <a:lnTo>
                  <a:pt x="6091250" y="0"/>
                </a:lnTo>
                <a:lnTo>
                  <a:pt x="6091250" y="4061140"/>
                </a:lnTo>
                <a:lnTo>
                  <a:pt x="0" y="406114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864" name="Google Shape;864;p93"/>
          <p:cNvSpPr txBox="1"/>
          <p:nvPr/>
        </p:nvSpPr>
        <p:spPr>
          <a:xfrm>
            <a:off x="977188" y="2080355"/>
            <a:ext cx="8130675" cy="66846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6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4200" u="none" cap="none" strike="noStrike">
                <a:solidFill>
                  <a:srgbClr val="FFFFF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Thank you!</a:t>
            </a:r>
            <a:endParaRPr sz="700"/>
          </a:p>
        </p:txBody>
      </p:sp>
      <p:sp>
        <p:nvSpPr>
          <p:cNvPr id="865" name="Google Shape;865;p93"/>
          <p:cNvSpPr/>
          <p:nvPr/>
        </p:nvSpPr>
        <p:spPr>
          <a:xfrm rot="10800000">
            <a:off x="-135385" y="3286493"/>
            <a:ext cx="3045625" cy="2030570"/>
          </a:xfrm>
          <a:custGeom>
            <a:rect b="b" l="l" r="r" t="t"/>
            <a:pathLst>
              <a:path extrusionOk="0" h="4061140" w="6091250">
                <a:moveTo>
                  <a:pt x="0" y="0"/>
                </a:moveTo>
                <a:lnTo>
                  <a:pt x="6091250" y="0"/>
                </a:lnTo>
                <a:lnTo>
                  <a:pt x="6091250" y="4061140"/>
                </a:lnTo>
                <a:lnTo>
                  <a:pt x="0" y="406114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31"/>
          <p:cNvSpPr txBox="1"/>
          <p:nvPr/>
        </p:nvSpPr>
        <p:spPr>
          <a:xfrm>
            <a:off x="226175" y="485775"/>
            <a:ext cx="8535900" cy="98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1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>
                <a:solidFill>
                  <a:srgbClr val="2A3990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Detailed understanding of technology stack</a:t>
            </a:r>
            <a:endParaRPr sz="700"/>
          </a:p>
          <a:p>
            <a:pPr indent="0" lvl="0" marL="0" marR="0" rtl="0" algn="ctr">
              <a:lnSpc>
                <a:spcPct val="14773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900" u="none" cap="none" strike="noStrike">
              <a:solidFill>
                <a:srgbClr val="2A3990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209" name="Google Shape;209;p31"/>
          <p:cNvSpPr/>
          <p:nvPr/>
        </p:nvSpPr>
        <p:spPr>
          <a:xfrm>
            <a:off x="1046475" y="2086898"/>
            <a:ext cx="7051051" cy="5853427"/>
          </a:xfrm>
          <a:custGeom>
            <a:rect b="b" l="l" r="r" t="t"/>
            <a:pathLst>
              <a:path extrusionOk="0" h="11706854" w="14102102">
                <a:moveTo>
                  <a:pt x="0" y="0"/>
                </a:moveTo>
                <a:lnTo>
                  <a:pt x="14102102" y="0"/>
                </a:lnTo>
                <a:lnTo>
                  <a:pt x="14102102" y="11706854"/>
                </a:lnTo>
                <a:lnTo>
                  <a:pt x="0" y="1170685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9384" l="0" r="0" t="0"/>
            </a:stretch>
          </a:blipFill>
          <a:ln>
            <a:noFill/>
          </a:ln>
        </p:spPr>
      </p:sp>
      <p:sp>
        <p:nvSpPr>
          <p:cNvPr id="210" name="Google Shape;210;p31"/>
          <p:cNvSpPr txBox="1"/>
          <p:nvPr/>
        </p:nvSpPr>
        <p:spPr>
          <a:xfrm>
            <a:off x="1974176" y="1283684"/>
            <a:ext cx="5195649" cy="37109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800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2100" u="none" cap="none" strike="noStrike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What would you test?</a:t>
            </a:r>
            <a:endParaRPr sz="7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32"/>
          <p:cNvSpPr/>
          <p:nvPr/>
        </p:nvSpPr>
        <p:spPr>
          <a:xfrm>
            <a:off x="2116975" y="2095155"/>
            <a:ext cx="4910050" cy="4076076"/>
          </a:xfrm>
          <a:custGeom>
            <a:rect b="b" l="l" r="r" t="t"/>
            <a:pathLst>
              <a:path extrusionOk="0" h="8152152" w="9820100">
                <a:moveTo>
                  <a:pt x="0" y="0"/>
                </a:moveTo>
                <a:lnTo>
                  <a:pt x="9820100" y="0"/>
                </a:lnTo>
                <a:lnTo>
                  <a:pt x="9820100" y="8152152"/>
                </a:lnTo>
                <a:lnTo>
                  <a:pt x="0" y="815215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9384" l="0" r="0" t="0"/>
            </a:stretch>
          </a:blipFill>
          <a:ln>
            <a:noFill/>
          </a:ln>
        </p:spPr>
      </p:sp>
      <p:sp>
        <p:nvSpPr>
          <p:cNvPr id="220" name="Google Shape;220;p32"/>
          <p:cNvSpPr txBox="1"/>
          <p:nvPr/>
        </p:nvSpPr>
        <p:spPr>
          <a:xfrm>
            <a:off x="1974176" y="1283684"/>
            <a:ext cx="5195649" cy="37109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800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2100" u="none" cap="none" strike="noStrike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XSS?</a:t>
            </a:r>
            <a:endParaRPr sz="700"/>
          </a:p>
        </p:txBody>
      </p:sp>
      <p:sp>
        <p:nvSpPr>
          <p:cNvPr id="221" name="Google Shape;221;p32"/>
          <p:cNvSpPr/>
          <p:nvPr/>
        </p:nvSpPr>
        <p:spPr>
          <a:xfrm>
            <a:off x="1046475" y="2095154"/>
            <a:ext cx="7051051" cy="6036421"/>
          </a:xfrm>
          <a:custGeom>
            <a:rect b="b" l="l" r="r" t="t"/>
            <a:pathLst>
              <a:path extrusionOk="0" h="12072842" w="14102102">
                <a:moveTo>
                  <a:pt x="0" y="0"/>
                </a:moveTo>
                <a:lnTo>
                  <a:pt x="14102102" y="0"/>
                </a:lnTo>
                <a:lnTo>
                  <a:pt x="14102102" y="12072842"/>
                </a:lnTo>
                <a:lnTo>
                  <a:pt x="0" y="1207284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1576" l="0" r="-2419" t="0"/>
            </a:stretch>
          </a:blipFill>
          <a:ln>
            <a:noFill/>
          </a:ln>
        </p:spPr>
      </p:sp>
      <p:sp>
        <p:nvSpPr>
          <p:cNvPr id="222" name="Google Shape;222;p32"/>
          <p:cNvSpPr txBox="1"/>
          <p:nvPr/>
        </p:nvSpPr>
        <p:spPr>
          <a:xfrm>
            <a:off x="226175" y="485775"/>
            <a:ext cx="8535900" cy="98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1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>
                <a:solidFill>
                  <a:srgbClr val="2A3990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Detailed understanding of technology stack</a:t>
            </a:r>
            <a:endParaRPr sz="700"/>
          </a:p>
          <a:p>
            <a:pPr indent="0" lvl="0" marL="0" marR="0" rtl="0" algn="ctr">
              <a:lnSpc>
                <a:spcPct val="14773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900" u="none" cap="none" strike="noStrike">
              <a:solidFill>
                <a:srgbClr val="2A3990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33"/>
          <p:cNvSpPr/>
          <p:nvPr/>
        </p:nvSpPr>
        <p:spPr>
          <a:xfrm>
            <a:off x="2116975" y="2095155"/>
            <a:ext cx="4910050" cy="4076076"/>
          </a:xfrm>
          <a:custGeom>
            <a:rect b="b" l="l" r="r" t="t"/>
            <a:pathLst>
              <a:path extrusionOk="0" h="8152152" w="9820100">
                <a:moveTo>
                  <a:pt x="0" y="0"/>
                </a:moveTo>
                <a:lnTo>
                  <a:pt x="9820100" y="0"/>
                </a:lnTo>
                <a:lnTo>
                  <a:pt x="9820100" y="8152152"/>
                </a:lnTo>
                <a:lnTo>
                  <a:pt x="0" y="815215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9384" l="0" r="0" t="0"/>
            </a:stretch>
          </a:blipFill>
          <a:ln>
            <a:noFill/>
          </a:ln>
        </p:spPr>
      </p:sp>
      <p:sp>
        <p:nvSpPr>
          <p:cNvPr id="232" name="Google Shape;232;p33"/>
          <p:cNvSpPr txBox="1"/>
          <p:nvPr/>
        </p:nvSpPr>
        <p:spPr>
          <a:xfrm>
            <a:off x="1114104" y="1283684"/>
            <a:ext cx="6915900" cy="76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800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H</a:t>
            </a:r>
            <a:r>
              <a:rPr b="0" i="0" lang="en" sz="2100" u="none" cap="none" strike="noStrike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idden parameters?</a:t>
            </a:r>
            <a:endParaRPr sz="700"/>
          </a:p>
          <a:p>
            <a:pPr indent="0" lvl="0" marL="0" marR="0" rtl="0" algn="ctr">
              <a:lnSpc>
                <a:spcPct val="13800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100" u="none" cap="none" strike="noStrike">
              <a:solidFill>
                <a:srgbClr val="434343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33" name="Google Shape;233;p33"/>
          <p:cNvSpPr/>
          <p:nvPr/>
        </p:nvSpPr>
        <p:spPr>
          <a:xfrm>
            <a:off x="2116975" y="2095155"/>
            <a:ext cx="4910050" cy="4203505"/>
          </a:xfrm>
          <a:custGeom>
            <a:rect b="b" l="l" r="r" t="t"/>
            <a:pathLst>
              <a:path extrusionOk="0" h="8407010" w="9820100">
                <a:moveTo>
                  <a:pt x="0" y="0"/>
                </a:moveTo>
                <a:lnTo>
                  <a:pt x="9820100" y="0"/>
                </a:lnTo>
                <a:lnTo>
                  <a:pt x="9820100" y="8407010"/>
                </a:lnTo>
                <a:lnTo>
                  <a:pt x="0" y="840701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1576" l="0" r="-2419" t="0"/>
            </a:stretch>
          </a:blipFill>
          <a:ln>
            <a:noFill/>
          </a:ln>
        </p:spPr>
      </p:sp>
      <p:sp>
        <p:nvSpPr>
          <p:cNvPr id="234" name="Google Shape;234;p33"/>
          <p:cNvSpPr/>
          <p:nvPr/>
        </p:nvSpPr>
        <p:spPr>
          <a:xfrm>
            <a:off x="1046475" y="2086898"/>
            <a:ext cx="7051051" cy="5800687"/>
          </a:xfrm>
          <a:custGeom>
            <a:rect b="b" l="l" r="r" t="t"/>
            <a:pathLst>
              <a:path extrusionOk="0" h="11601374" w="14102102">
                <a:moveTo>
                  <a:pt x="0" y="0"/>
                </a:moveTo>
                <a:lnTo>
                  <a:pt x="14102102" y="0"/>
                </a:lnTo>
                <a:lnTo>
                  <a:pt x="14102102" y="11601374"/>
                </a:lnTo>
                <a:lnTo>
                  <a:pt x="0" y="1160137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-699" l="0" r="0" t="-699"/>
            </a:stretch>
          </a:blipFill>
          <a:ln>
            <a:noFill/>
          </a:ln>
        </p:spPr>
      </p:sp>
      <p:sp>
        <p:nvSpPr>
          <p:cNvPr id="235" name="Google Shape;235;p33"/>
          <p:cNvSpPr txBox="1"/>
          <p:nvPr/>
        </p:nvSpPr>
        <p:spPr>
          <a:xfrm>
            <a:off x="226175" y="485775"/>
            <a:ext cx="8535900" cy="98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1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>
                <a:solidFill>
                  <a:srgbClr val="2A3990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Detailed understanding of technology stack</a:t>
            </a:r>
            <a:endParaRPr sz="700"/>
          </a:p>
          <a:p>
            <a:pPr indent="0" lvl="0" marL="0" marR="0" rtl="0" algn="ctr">
              <a:lnSpc>
                <a:spcPct val="14773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900" u="none" cap="none" strike="noStrike">
              <a:solidFill>
                <a:srgbClr val="2A3990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