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6858000" cx="12192000"/>
  <p:notesSz cx="6858000" cy="9144000"/>
  <p:embeddedFontLst>
    <p:embeddedFont>
      <p:font typeface="Roboto"/>
      <p:regular r:id="rId80"/>
      <p:bold r:id="rId81"/>
      <p:italic r:id="rId82"/>
      <p:boldItalic r:id="rId83"/>
    </p:embeddedFont>
    <p:embeddedFont>
      <p:font typeface="Proxima Nova"/>
      <p:regular r:id="rId84"/>
      <p:bold r:id="rId85"/>
      <p:italic r:id="rId86"/>
      <p:boldItalic r:id="rId87"/>
    </p:embeddedFont>
    <p:embeddedFont>
      <p:font typeface="Montserrat"/>
      <p:regular r:id="rId88"/>
      <p:bold r:id="rId89"/>
      <p:italic r:id="rId90"/>
      <p:boldItalic r:id="rId9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70">
          <p15:clr>
            <a:srgbClr val="A4A3A4"/>
          </p15:clr>
        </p15:guide>
        <p15:guide id="2" pos="3984">
          <p15:clr>
            <a:srgbClr val="A4A3A4"/>
          </p15:clr>
        </p15:guide>
        <p15:guide id="3" orient="horz" pos="1094">
          <p15:clr>
            <a:srgbClr val="A4A3A4"/>
          </p15:clr>
        </p15:guide>
        <p15:guide id="4" pos="332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92" roundtripDataSignature="AMtx7miy8lO+CXm4zeWspCgrveVTLJ5t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70" orient="horz"/>
        <p:guide pos="3984"/>
        <p:guide pos="1094" orient="horz"/>
        <p:guide pos="332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ProximaNova-regular.fntdata"/><Relationship Id="rId83" Type="http://schemas.openxmlformats.org/officeDocument/2006/relationships/font" Target="fonts/Roboto-boldItalic.fntdata"/><Relationship Id="rId42" Type="http://schemas.openxmlformats.org/officeDocument/2006/relationships/slide" Target="slides/slide37.xml"/><Relationship Id="rId86" Type="http://schemas.openxmlformats.org/officeDocument/2006/relationships/font" Target="fonts/ProximaNova-italic.fntdata"/><Relationship Id="rId41" Type="http://schemas.openxmlformats.org/officeDocument/2006/relationships/slide" Target="slides/slide36.xml"/><Relationship Id="rId85" Type="http://schemas.openxmlformats.org/officeDocument/2006/relationships/font" Target="fonts/ProximaNova-bold.fntdata"/><Relationship Id="rId44" Type="http://schemas.openxmlformats.org/officeDocument/2006/relationships/slide" Target="slides/slide39.xml"/><Relationship Id="rId88" Type="http://schemas.openxmlformats.org/officeDocument/2006/relationships/font" Target="fonts/Montserrat-regular.fntdata"/><Relationship Id="rId43" Type="http://schemas.openxmlformats.org/officeDocument/2006/relationships/slide" Target="slides/slide38.xml"/><Relationship Id="rId87" Type="http://schemas.openxmlformats.org/officeDocument/2006/relationships/font" Target="fonts/ProximaNova-boldItalic.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Montserrat-bold.fntdata"/><Relationship Id="rId80" Type="http://schemas.openxmlformats.org/officeDocument/2006/relationships/font" Target="fonts/Roboto-regular.fntdata"/><Relationship Id="rId82" Type="http://schemas.openxmlformats.org/officeDocument/2006/relationships/font" Target="fonts/Roboto-italic.fntdata"/><Relationship Id="rId81"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font" Target="fonts/Montserrat-boldItalic.fntdata"/><Relationship Id="rId90" Type="http://schemas.openxmlformats.org/officeDocument/2006/relationships/font" Target="fonts/Montserrat-italic.fntdata"/><Relationship Id="rId92" Type="http://customschemas.google.com/relationships/presentationmetadata" Target="meta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barChart>
        <c:barDir val="col"/>
        <c:grouping val="clustered"/>
        <c:varyColors val="0"/>
        <c:ser>
          <c:idx val="0"/>
          <c:order val="0"/>
          <c:tx>
            <c:strRef>
              <c:f>Sheet1!$B$1</c:f>
              <c:strCache>
                <c:ptCount val="1"/>
                <c:pt idx="0">
                  <c:v>Gems</c:v>
                </c:pt>
              </c:strCache>
            </c:strRef>
          </c:tx>
          <c:spPr>
            <a:solidFill>
              <a:schemeClr val="accent1"/>
            </a:solidFill>
            <a:ln>
              <a:noFill/>
            </a:ln>
            <a:effectLst/>
          </c:spPr>
          <c:invertIfNegative val="0"/>
          <c:cat>
            <c:strRef>
              <c:f>Sheet1!$A$2:$A$5</c:f>
              <c:strCache>
                <c:ptCount val="2"/>
                <c:pt idx="0">
                  <c:v>Total gems</c:v>
                </c:pt>
                <c:pt idx="1">
                  <c:v>Vulnerable gems</c:v>
                </c:pt>
              </c:strCache>
            </c:strRef>
          </c:cat>
          <c:val>
            <c:numRef>
              <c:f>Sheet1!$B$2:$B$5</c:f>
              <c:numCache>
                <c:formatCode>General</c:formatCode>
                <c:ptCount val="4"/>
                <c:pt idx="0">
                  <c:v>1700</c:v>
                </c:pt>
                <c:pt idx="1">
                  <c:v>285</c:v>
                </c:pt>
              </c:numCache>
            </c:numRef>
          </c:val>
          <c:extLst>
            <c:ext xmlns:c16="http://schemas.microsoft.com/office/drawing/2014/chart" uri="{C3380CC4-5D6E-409C-BE32-E72D297353CC}">
              <c16:uniqueId val="{00000000-A6A2-3647-A133-0330CA00AEBA}"/>
            </c:ext>
          </c:extLst>
        </c:ser>
        <c:dLbls>
          <c:showLegendKey val="0"/>
          <c:showVal val="0"/>
          <c:showCatName val="0"/>
          <c:showSerName val="0"/>
          <c:showPercent val="0"/>
          <c:showBubbleSize val="0"/>
        </c:dLbls>
        <c:gapWidth val="219"/>
        <c:overlap val="-27"/>
        <c:axId val="1005385184"/>
        <c:axId val="1005386864"/>
      </c:barChart>
      <c:catAx>
        <c:axId val="100538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crossAx val="1005386864"/>
        <c:crosses val="autoZero"/>
        <c:auto val="1"/>
        <c:lblAlgn val="ctr"/>
        <c:lblOffset val="100"/>
        <c:noMultiLvlLbl val="0"/>
      </c:catAx>
      <c:valAx>
        <c:axId val="100538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crossAx val="100538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7b29fc3068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17b29fc3068_1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17b29fc3068_1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7b29fc3068_1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7b29fc3068_1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7b29fc3068_1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783c3e5eec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1783c3e5eec_0_1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1783c3e5eec_0_1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79d0061b0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79d0061b0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179d0061b05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79b0120d37_1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79b0120d37_1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79b0120d37_1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799149c8b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1799149c8b1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ß</a:t>
            </a:r>
            <a:endParaRPr/>
          </a:p>
        </p:txBody>
      </p:sp>
      <p:sp>
        <p:nvSpPr>
          <p:cNvPr id="197" name="Google Shape;197;g1799149c8b1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79d0061b05_0_1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79d0061b05_0_1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179d0061b05_0_1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79d0061b05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179d0061b05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179d0061b05_0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79d0061b05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79d0061b05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179d0061b05_0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79d0061b05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79d0061b05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179d0061b05_0_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79d0061b05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179d0061b05_0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179d0061b05_0_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79d0061b05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179d0061b0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179d0061b0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79d0061b05_0_10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179d0061b05_0_10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179d0061b05_0_10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79d0061b05_0_10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179d0061b05_0_10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179d0061b05_0_10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79d0061b05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179d0061b05_0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179d0061b05_0_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79d0061b05_0_10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179d0061b05_0_10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179d0061b05_0_10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79d0061b05_0_10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179d0061b05_0_10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179d0061b05_0_10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79d0061b05_0_10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179d0061b05_0_10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179d0061b05_0_10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79d0061b05_0_1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179d0061b05_0_1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chemeClr val="dk1"/>
              </a:buClr>
              <a:buSzPts val="2800"/>
              <a:buChar char="●"/>
            </a:pPr>
            <a:r>
              <a:rPr lang="en-US" sz="2800">
                <a:latin typeface="Arial"/>
                <a:ea typeface="Arial"/>
                <a:cs typeface="Arial"/>
                <a:sym typeface="Arial"/>
              </a:rPr>
              <a:t>NOTES for Hassan</a:t>
            </a:r>
            <a:br>
              <a:rPr lang="en-US" sz="2800">
                <a:latin typeface="Arial"/>
                <a:ea typeface="Arial"/>
                <a:cs typeface="Arial"/>
                <a:sym typeface="Arial"/>
              </a:rPr>
            </a:br>
            <a:r>
              <a:rPr lang="en-US" sz="2800">
                <a:latin typeface="Arial"/>
                <a:ea typeface="Arial"/>
                <a:cs typeface="Arial"/>
                <a:sym typeface="Arial"/>
              </a:rPr>
              <a:t>Most of the organizations use hundreds of the packages or dependencies so it is not feasible to test those manually. </a:t>
            </a:r>
            <a:endParaRPr sz="2800">
              <a:latin typeface="Arial"/>
              <a:ea typeface="Arial"/>
              <a:cs typeface="Arial"/>
              <a:sym typeface="Arial"/>
            </a:endParaRPr>
          </a:p>
          <a:p>
            <a:pPr indent="-406400" lvl="0" marL="457200" rtl="0" algn="l">
              <a:lnSpc>
                <a:spcPct val="115000"/>
              </a:lnSpc>
              <a:spcBef>
                <a:spcPts val="0"/>
              </a:spcBef>
              <a:spcAft>
                <a:spcPts val="0"/>
              </a:spcAft>
              <a:buClr>
                <a:schemeClr val="dk1"/>
              </a:buClr>
              <a:buSzPts val="2800"/>
              <a:buChar char="●"/>
            </a:pPr>
            <a:r>
              <a:rPr lang="en-US" sz="2800">
                <a:latin typeface="Arial"/>
                <a:ea typeface="Arial"/>
                <a:cs typeface="Arial"/>
                <a:sym typeface="Arial"/>
              </a:rPr>
              <a:t>Moreover, it is good to repeat this process frequently and in regular intervals for a better security posture. </a:t>
            </a:r>
            <a:endParaRPr sz="2800">
              <a:latin typeface="Arial"/>
              <a:ea typeface="Arial"/>
              <a:cs typeface="Arial"/>
              <a:sym typeface="Arial"/>
            </a:endParaRPr>
          </a:p>
          <a:p>
            <a:pPr indent="-406400" lvl="0" marL="457200" rtl="0" algn="l">
              <a:lnSpc>
                <a:spcPct val="115000"/>
              </a:lnSpc>
              <a:spcBef>
                <a:spcPts val="0"/>
              </a:spcBef>
              <a:spcAft>
                <a:spcPts val="0"/>
              </a:spcAft>
              <a:buClr>
                <a:schemeClr val="dk1"/>
              </a:buClr>
              <a:buSzPts val="2800"/>
              <a:buChar char="●"/>
            </a:pPr>
            <a:r>
              <a:rPr lang="en-US" sz="2800">
                <a:latin typeface="Arial"/>
                <a:ea typeface="Arial"/>
                <a:cs typeface="Arial"/>
                <a:sym typeface="Arial"/>
              </a:rPr>
              <a:t>This provided a motivation to automate this process and open source the tools for other organizations! </a:t>
            </a:r>
            <a:endParaRPr sz="2800">
              <a:latin typeface="Arial"/>
              <a:ea typeface="Arial"/>
              <a:cs typeface="Arial"/>
              <a:sym typeface="Arial"/>
            </a:endParaRPr>
          </a:p>
          <a:p>
            <a:pPr indent="-406400" lvl="0" marL="457200" rtl="0" algn="l">
              <a:lnSpc>
                <a:spcPct val="115000"/>
              </a:lnSpc>
              <a:spcBef>
                <a:spcPts val="0"/>
              </a:spcBef>
              <a:spcAft>
                <a:spcPts val="0"/>
              </a:spcAft>
              <a:buClr>
                <a:schemeClr val="dk1"/>
              </a:buClr>
              <a:buSzPts val="2800"/>
              <a:buChar char="●"/>
            </a:pPr>
            <a:r>
              <a:rPr lang="en-US" sz="2800">
                <a:latin typeface="Arial"/>
                <a:ea typeface="Arial"/>
                <a:cs typeface="Arial"/>
                <a:sym typeface="Arial"/>
              </a:rPr>
              <a:t>Cron-job could be implemented with this to keep your codebase secure from this attack vector too! </a:t>
            </a:r>
            <a:endParaRPr sz="2800">
              <a:latin typeface="Arial"/>
              <a:ea typeface="Arial"/>
              <a:cs typeface="Arial"/>
              <a:sym typeface="Arial"/>
            </a:endParaRPr>
          </a:p>
          <a:p>
            <a:pPr indent="0" lvl="0" marL="0" rtl="0" algn="l">
              <a:lnSpc>
                <a:spcPct val="115000"/>
              </a:lnSpc>
              <a:spcBef>
                <a:spcPts val="0"/>
              </a:spcBef>
              <a:spcAft>
                <a:spcPts val="0"/>
              </a:spcAft>
              <a:buSzPts val="1400"/>
              <a:buNone/>
            </a:pPr>
            <a:r>
              <a:t/>
            </a:r>
            <a:endParaRPr sz="2800">
              <a:latin typeface="Arial"/>
              <a:ea typeface="Arial"/>
              <a:cs typeface="Arial"/>
              <a:sym typeface="Arial"/>
            </a:endParaRPr>
          </a:p>
        </p:txBody>
      </p:sp>
      <p:sp>
        <p:nvSpPr>
          <p:cNvPr id="341" name="Google Shape;341;g179d0061b05_0_11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79d0061b05_0_10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179d0061b05_0_10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179d0061b05_0_10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7671175ffb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17671175ffb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17671175ffb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79d0061b05_0_10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179d0061b05_0_10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179d0061b05_0_10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79d0061b05_0_1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179d0061b05_0_1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179d0061b05_0_11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79d0061b05_0_1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179d0061b05_0_11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179d0061b05_0_11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7b29fc3068_0_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17b29fc3068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79d0061b05_0_1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179d0061b05_0_11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g179d0061b05_0_11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79d0061b05_0_2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179d0061b05_0_21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g179d0061b05_0_21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79d0061b05_0_1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179d0061b05_0_11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179d0061b05_0_11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7b29fc3068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17b29fc3068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g17b29fc3068_0_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79d0061b05_0_2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179d0061b05_0_22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g179d0061b05_0_22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79d0061b05_0_22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179d0061b05_0_22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179d0061b05_0_22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780b35e37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g1780b35e37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g1780b35e37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79d0061b05_0_2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179d0061b05_0_23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g179d0061b05_0_23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79d0061b05_0_23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179d0061b05_0_23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g179d0061b05_0_23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79d0061b05_0_23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179d0061b05_0_23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g179d0061b05_0_23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79d0061b05_0_24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179d0061b05_0_24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g179d0061b05_0_24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79d0061b05_0_25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179d0061b05_0_25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179d0061b05_0_25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79d0061b05_0_2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179d0061b05_0_25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g179d0061b05_0_25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79d0061b05_0_25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179d0061b05_0_25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g179d0061b05_0_25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79d0061b05_0_20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179d0061b05_0_20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9" name="Google Shape;609;g179d0061b05_0_20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79d0061b05_0_26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179d0061b05_0_26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g179d0061b05_0_26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3" name="Google Shape;62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781f5c60c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1781f5c60c9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g1781f5c60c9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79d0061b05_0_26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179d0061b05_0_26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1" name="Google Shape;631;g179d0061b05_0_26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7b29fc306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g17b29fc3068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1" name="Google Shape;641;g17b29fc3068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79d0061b05_0_26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179d0061b05_0_26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g179d0061b05_0_26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79d0061b05_0_26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g179d0061b05_0_26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5" name="Google Shape;655;g179d0061b05_0_26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7b19db941f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17b19db941f_1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1" name="Google Shape;661;g17b19db941f_1_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7ae9fab001_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17ae9fab001_5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9" name="Google Shape;669;g17ae9fab001_5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7b29fc3068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g17b29fc3068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g17b29fc3068_0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17b29fc3068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17b29fc3068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5" name="Google Shape;685;g17b29fc3068_0_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7ae9fab001_5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17ae9fab001_5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4" name="Google Shape;694;g17ae9fab001_5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7ae9fab001_6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17ae9fab001_6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1" name="Google Shape;701;g17ae9fab001_6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781f5c60c9_1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1781f5c60c9_1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1781f5c60c9_1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7ae9fab001_6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g17ae9fab001_6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g17ae9fab001_6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7ae9fab001_5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17ae9fab001_5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17ae9fab001_5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3" name="Google Shape;73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7b29fc30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g17b29fc306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chemeClr val="dk1"/>
              </a:buClr>
              <a:buSzPts val="2800"/>
              <a:buChar char="●"/>
            </a:pPr>
            <a:r>
              <a:rPr lang="en-US" sz="2800">
                <a:latin typeface="Arial"/>
                <a:ea typeface="Arial"/>
                <a:cs typeface="Arial"/>
                <a:sym typeface="Arial"/>
              </a:rPr>
              <a:t>It takes out Gems from your Gemfile.lock.</a:t>
            </a:r>
            <a:endParaRPr sz="2800">
              <a:latin typeface="Arial"/>
              <a:ea typeface="Arial"/>
              <a:cs typeface="Arial"/>
              <a:sym typeface="Arial"/>
            </a:endParaRPr>
          </a:p>
          <a:p>
            <a:pPr indent="-406400" lvl="0" marL="457200" rtl="0" algn="l">
              <a:lnSpc>
                <a:spcPct val="115000"/>
              </a:lnSpc>
              <a:spcBef>
                <a:spcPts val="0"/>
              </a:spcBef>
              <a:spcAft>
                <a:spcPts val="0"/>
              </a:spcAft>
              <a:buClr>
                <a:schemeClr val="dk1"/>
              </a:buClr>
              <a:buSzPts val="2800"/>
              <a:buChar char="●"/>
            </a:pPr>
            <a:r>
              <a:rPr lang="en-US" sz="2800">
                <a:latin typeface="Arial"/>
                <a:ea typeface="Arial"/>
                <a:cs typeface="Arial"/>
                <a:sym typeface="Arial"/>
              </a:rPr>
              <a:t>Identifies the current version and check if there is a new version and if so, it notifies you of that. </a:t>
            </a:r>
            <a:endParaRPr sz="2800">
              <a:latin typeface="Arial"/>
              <a:ea typeface="Arial"/>
              <a:cs typeface="Arial"/>
              <a:sym typeface="Arial"/>
            </a:endParaRPr>
          </a:p>
          <a:p>
            <a:pPr indent="-406400" lvl="0" marL="457200" rtl="0" algn="l">
              <a:lnSpc>
                <a:spcPct val="115000"/>
              </a:lnSpc>
              <a:spcBef>
                <a:spcPts val="0"/>
              </a:spcBef>
              <a:spcAft>
                <a:spcPts val="0"/>
              </a:spcAft>
              <a:buClr>
                <a:schemeClr val="dk1"/>
              </a:buClr>
              <a:buSzPts val="2800"/>
              <a:buChar char="●"/>
            </a:pPr>
            <a:r>
              <a:rPr lang="en-US" sz="2800">
                <a:latin typeface="Arial"/>
                <a:ea typeface="Arial"/>
                <a:cs typeface="Arial"/>
                <a:sym typeface="Arial"/>
              </a:rPr>
              <a:t>Results are then saved to a different text file.</a:t>
            </a:r>
            <a:endParaRPr b="1"/>
          </a:p>
        </p:txBody>
      </p:sp>
      <p:sp>
        <p:nvSpPr>
          <p:cNvPr id="739" name="Google Shape;739;g17b29fc306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7b29fc306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g17b29fc3068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chemeClr val="dk1"/>
              </a:buClr>
              <a:buSzPts val="2800"/>
              <a:buNone/>
            </a:pPr>
            <a:r>
              <a:t/>
            </a:r>
            <a:endParaRPr b="1"/>
          </a:p>
        </p:txBody>
      </p:sp>
      <p:sp>
        <p:nvSpPr>
          <p:cNvPr id="748" name="Google Shape;748;g17b29fc3068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79d0061b05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g179d0061b05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7" name="Google Shape;757;g179d0061b05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7b19db941f_1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g17b19db941f_1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8" name="Google Shape;768;g17b19db941f_1_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7b19db941f_1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g17b19db941f_1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6" name="Google Shape;776;g17b19db941f_1_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17b19db941f_1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g17b19db941f_1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4" name="Google Shape;784;g17b19db941f_1_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7671175ff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17671175ffb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17671175ffb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7b19db941f_1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g17b19db941f_1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2" name="Google Shape;792;g17b19db941f_1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7b19db941f_1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g17b19db941f_1_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0" name="Google Shape;800;g17b19db941f_1_10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7b19db941f_1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g17b19db941f_1_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9" name="Google Shape;809;g17b19db941f_1_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17b29fc3068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 name="Google Shape;817;g17b29fc3068_1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g17b29fc3068_1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7b29fc3068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g17b29fc3068_1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4" name="Google Shape;824;g17b29fc3068_1_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735c2d8382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1735c2d8382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1735c2d8382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7b29fc3068_1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17b29fc3068_1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17b29fc3068_1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7e1d6b6909_0_11"/>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g27e1d6b6909_0_11"/>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27e1d6b6909_0_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27e1d6b6909_0_46"/>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27e1d6b6909_0_46"/>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1" name="Google Shape;51;g27e1d6b6909_0_4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7e1d6b6909_0_5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Only">
  <p:cSld name="1_Title Subtitle Only">
    <p:spTree>
      <p:nvGrpSpPr>
        <p:cNvPr id="54" name="Shape 54"/>
        <p:cNvGrpSpPr/>
        <p:nvPr/>
      </p:nvGrpSpPr>
      <p:grpSpPr>
        <a:xfrm>
          <a:off x="0" y="0"/>
          <a:ext cx="0" cy="0"/>
          <a:chOff x="0" y="0"/>
          <a:chExt cx="0" cy="0"/>
        </a:xfrm>
      </p:grpSpPr>
      <p:sp>
        <p:nvSpPr>
          <p:cNvPr id="55" name="Google Shape;55;g27e1d6b6909_0_52"/>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lvl1pPr lvl="0" rtl="0" algn="ctr">
              <a:lnSpc>
                <a:spcPct val="86000"/>
              </a:lnSpc>
              <a:spcBef>
                <a:spcPts val="0"/>
              </a:spcBef>
              <a:spcAft>
                <a:spcPts val="0"/>
              </a:spcAft>
              <a:buClr>
                <a:schemeClr val="dk1"/>
              </a:buClr>
              <a:buSzPts val="2800"/>
              <a:buFont typeface="Arial"/>
              <a:buNone/>
              <a:defRPr>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g27e1d6b6909_0_52"/>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lvl1pPr indent="-228600" lvl="0" marL="457200" rtl="0" algn="ctr">
              <a:lnSpc>
                <a:spcPct val="86000"/>
              </a:lnSpc>
              <a:spcBef>
                <a:spcPts val="0"/>
              </a:spcBef>
              <a:spcAft>
                <a:spcPts val="0"/>
              </a:spcAft>
              <a:buSzPts val="1800"/>
              <a:buNone/>
              <a:defRPr sz="1800">
                <a:solidFill>
                  <a:schemeClr val="dk1"/>
                </a:solidFill>
              </a:defRPr>
            </a:lvl1pPr>
            <a:lvl2pPr indent="-342900" lvl="1" marL="914400" rtl="0" algn="l">
              <a:lnSpc>
                <a:spcPct val="100000"/>
              </a:lnSpc>
              <a:spcBef>
                <a:spcPts val="360"/>
              </a:spcBef>
              <a:spcAft>
                <a:spcPts val="0"/>
              </a:spcAft>
              <a:buSzPts val="1800"/>
              <a:buChar char="–"/>
              <a:defRPr/>
            </a:lvl2pPr>
            <a:lvl3pPr indent="-342900" lvl="2" marL="1371600" rtl="0" algn="l">
              <a:lnSpc>
                <a:spcPct val="100000"/>
              </a:lnSpc>
              <a:spcBef>
                <a:spcPts val="36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27e1d6b6909_0_15"/>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g27e1d6b6909_0_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27e1d6b6909_0_1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27e1d6b6909_0_18"/>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g27e1d6b6909_0_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27e1d6b6909_0_2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g27e1d6b6909_0_22"/>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g27e1d6b6909_0_22"/>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g27e1d6b6909_0_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27e1d6b6909_0_27"/>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g27e1d6b6909_0_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27e1d6b6909_0_30"/>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g27e1d6b6909_0_30"/>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g27e1d6b6909_0_3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27e1d6b6909_0_34"/>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8" name="Google Shape;38;g27e1d6b6909_0_3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27e1d6b6909_0_37"/>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27e1d6b6909_0_37"/>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g27e1d6b6909_0_37"/>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g27e1d6b6909_0_37"/>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4" name="Google Shape;44;g27e1d6b6909_0_3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27e1d6b6909_0_43"/>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7" name="Google Shape;47;g27e1d6b6909_0_4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7e1d6b6909_0_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g27e1d6b6909_0_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g27e1d6b6909_0_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drive.google.com/file/d/1Oue6iWbuBsH1-xV49IfGKr3VrDZnHiuJ/view"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mailto:maintainer@expired.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github.com/Splint3r7/npm-account-hijacking-scanner" TargetMode="Externa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hassankhanyusufzai.com/securing-rails-application/" TargetMode="External"/><Relationship Id="rId4" Type="http://schemas.openxmlformats.org/officeDocument/2006/relationships/image" Target="../media/image29.png"/><Relationship Id="rId5"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hyperlink" Target="mailto:x@y.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hyperlink" Target="http://drive.google.com/file/d/1t9HFDSyOYXYNdJeSvaVzik7B6KYUcwXh/view" TargetMode="Externa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34.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32.png"/><Relationship Id="rId4" Type="http://schemas.openxmlformats.org/officeDocument/2006/relationships/hyperlink" Target="https://github.com/Splint3r7/rails-research/blob/main/confusedgem.p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chart" Target="../charts/char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26.jpg"/><Relationship Id="rId4" Type="http://schemas.openxmlformats.org/officeDocument/2006/relationships/hyperlink" Target="https://github.com/Splint3r7/rails-research/blob/main/rubygem_404/Dconfusion.py" TargetMode="External"/><Relationship Id="rId9" Type="http://schemas.openxmlformats.org/officeDocument/2006/relationships/hyperlink" Target="https://github.com/Splint3r7/rails-research/blob/main/rubygem_404/Dconfusion.py" TargetMode="External"/><Relationship Id="rId5" Type="http://schemas.openxmlformats.org/officeDocument/2006/relationships/hyperlink" Target="https://github.com/Splint3r7/rails-research/blob/main/rubygem_404/Dconfusion.py" TargetMode="External"/><Relationship Id="rId6" Type="http://schemas.openxmlformats.org/officeDocument/2006/relationships/hyperlink" Target="https://github.com/Splint3r7/rails-research/blob/main/rubygem_404/Dconfusion.py" TargetMode="External"/><Relationship Id="rId7" Type="http://schemas.openxmlformats.org/officeDocument/2006/relationships/hyperlink" Target="https://github.com/Splint3r7/rails-research/blob/main/rubygem_404/Dconfusion.py" TargetMode="External"/><Relationship Id="rId8" Type="http://schemas.openxmlformats.org/officeDocument/2006/relationships/hyperlink" Target="https://github.com/Splint3r7/rails-research/blob/main/rubygem_404/Dconfusion.py"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2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43.png"/><Relationship Id="rId4" Type="http://schemas.openxmlformats.org/officeDocument/2006/relationships/image" Target="../media/image4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hyperlink" Target="https://github.blog/2020-06-01-keep-all-your-packages-up-to-date-with-dependabot/" TargetMode="External"/><Relationship Id="rId4" Type="http://schemas.openxmlformats.org/officeDocument/2006/relationships/hyperlink" Target="https://docs.gitlab.com/ee/development/integrations/secure.html" TargetMode="External"/><Relationship Id="rId9" Type="http://schemas.openxmlformats.org/officeDocument/2006/relationships/hyperlink" Target="https://www.shiftleft.io/how-it-works/" TargetMode="External"/><Relationship Id="rId5" Type="http://schemas.openxmlformats.org/officeDocument/2006/relationships/hyperlink" Target="https://docs.npmjs.com/auditing-package-dependencies-for-security-vulnerabilities" TargetMode="External"/><Relationship Id="rId6" Type="http://schemas.openxmlformats.org/officeDocument/2006/relationships/hyperlink" Target="https://retirejs.github.io/retire.js/" TargetMode="External"/><Relationship Id="rId7" Type="http://schemas.openxmlformats.org/officeDocument/2006/relationships/hyperlink" Target="https://github.com/rubysec/bundler-audit" TargetMode="External"/><Relationship Id="rId8" Type="http://schemas.openxmlformats.org/officeDocument/2006/relationships/hyperlink" Target="https://jeremylong.github.io/DependencyChec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 Id="rId3" Type="http://schemas.openxmlformats.org/officeDocument/2006/relationships/image" Target="../media/image4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
          <p:cNvSpPr txBox="1"/>
          <p:nvPr/>
        </p:nvSpPr>
        <p:spPr>
          <a:xfrm>
            <a:off x="2552600" y="2253875"/>
            <a:ext cx="69747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Supply-Chain Attacks: What, Why, and How?</a:t>
            </a:r>
            <a:endParaRPr b="0" i="0" sz="300" u="none" cap="none" strike="noStrike">
              <a:solidFill>
                <a:schemeClr val="lt1"/>
              </a:solidFill>
              <a:latin typeface="Arial"/>
              <a:ea typeface="Arial"/>
              <a:cs typeface="Arial"/>
              <a:sym typeface="Arial"/>
            </a:endParaRPr>
          </a:p>
        </p:txBody>
      </p:sp>
      <p:sp>
        <p:nvSpPr>
          <p:cNvPr id="62" name="Google Shape;62;p1"/>
          <p:cNvSpPr txBox="1"/>
          <p:nvPr/>
        </p:nvSpPr>
        <p:spPr>
          <a:xfrm>
            <a:off x="2552600" y="4565500"/>
            <a:ext cx="184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Danish Tariq</a:t>
            </a:r>
            <a:br>
              <a:rPr b="0" i="0" lang="en-US" sz="2100" u="none" cap="none" strike="noStrike">
                <a:solidFill>
                  <a:schemeClr val="lt1"/>
                </a:solidFill>
                <a:latin typeface="Arial"/>
                <a:ea typeface="Arial"/>
                <a:cs typeface="Arial"/>
                <a:sym typeface="Arial"/>
              </a:rPr>
            </a:br>
            <a:endParaRPr b="0" i="0" sz="700" u="none" cap="none" strike="noStrike">
              <a:solidFill>
                <a:schemeClr val="lt1"/>
              </a:solidFill>
              <a:latin typeface="Arial"/>
              <a:ea typeface="Arial"/>
              <a:cs typeface="Arial"/>
              <a:sym typeface="Arial"/>
            </a:endParaRPr>
          </a:p>
        </p:txBody>
      </p:sp>
      <p:sp>
        <p:nvSpPr>
          <p:cNvPr id="63" name="Google Shape;63;p1"/>
          <p:cNvSpPr txBox="1"/>
          <p:nvPr/>
        </p:nvSpPr>
        <p:spPr>
          <a:xfrm>
            <a:off x="6631100" y="4565500"/>
            <a:ext cx="2896200" cy="84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lang="en-US" sz="2100">
                <a:solidFill>
                  <a:schemeClr val="lt1"/>
                </a:solidFill>
              </a:rPr>
              <a:t>Hassan Khan Yusufzai </a:t>
            </a:r>
            <a:endParaRPr sz="700">
              <a:solidFill>
                <a:schemeClr val="lt1"/>
              </a:solidFill>
            </a:endParaRPr>
          </a:p>
          <a:p>
            <a:pPr indent="0" lvl="0" marL="0" marR="0" rtl="0" algn="l">
              <a:lnSpc>
                <a:spcPct val="100000"/>
              </a:lnSpc>
              <a:spcBef>
                <a:spcPts val="0"/>
              </a:spcBef>
              <a:spcAft>
                <a:spcPts val="0"/>
              </a:spcAft>
              <a:buClr>
                <a:srgbClr val="000000"/>
              </a:buClr>
              <a:buSzPts val="2100"/>
              <a:buFont typeface="Arial"/>
              <a:buNone/>
            </a:pPr>
            <a:br>
              <a:rPr b="0" i="0" lang="en-US" sz="2100" u="none" cap="none" strike="noStrike">
                <a:solidFill>
                  <a:schemeClr val="lt1"/>
                </a:solidFill>
                <a:latin typeface="Arial"/>
                <a:ea typeface="Arial"/>
                <a:cs typeface="Arial"/>
                <a:sym typeface="Arial"/>
              </a:rPr>
            </a:br>
            <a:endParaRPr b="0" i="0" sz="7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7b29fc3068_1_41"/>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u="sng"/>
              <a:t>Examples</a:t>
            </a:r>
            <a:endParaRPr sz="4500" u="sng"/>
          </a:p>
        </p:txBody>
      </p:sp>
      <p:sp>
        <p:nvSpPr>
          <p:cNvPr id="162" name="Google Shape;162;g17b29fc3068_1_41"/>
          <p:cNvSpPr txBox="1"/>
          <p:nvPr/>
        </p:nvSpPr>
        <p:spPr>
          <a:xfrm>
            <a:off x="928950" y="1213375"/>
            <a:ext cx="10791300" cy="446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Account takeover -</a:t>
            </a:r>
            <a:r>
              <a:rPr b="0" i="0" lang="en-US" sz="2800" u="none" cap="none" strike="noStrike">
                <a:solidFill>
                  <a:srgbClr val="FF0000"/>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Taking over an email address or account of  legit maintainer of a package to push out malicious packages.</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br>
              <a:rPr b="0" i="0" lang="en-US" sz="2800" u="none" cap="none" strike="noStrike">
                <a:solidFill>
                  <a:schemeClr val="accent3"/>
                </a:solidFill>
                <a:latin typeface="Arial"/>
                <a:ea typeface="Arial"/>
                <a:cs typeface="Arial"/>
                <a:sym typeface="Arial"/>
              </a:rPr>
            </a:br>
            <a:r>
              <a:rPr b="1" i="0" lang="en-US" sz="2800" u="none" cap="none" strike="noStrike">
                <a:solidFill>
                  <a:srgbClr val="FF0000"/>
                </a:solidFill>
                <a:latin typeface="Arial"/>
                <a:ea typeface="Arial"/>
                <a:cs typeface="Arial"/>
                <a:sym typeface="Arial"/>
              </a:rPr>
              <a:t>Dependency confusion -</a:t>
            </a:r>
            <a:endParaRPr b="1" i="0" sz="2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A security researcher was able to breach </a:t>
            </a:r>
            <a:r>
              <a:rPr b="1" i="0" lang="en-US" sz="2800" u="none" cap="none" strike="noStrike">
                <a:solidFill>
                  <a:schemeClr val="dk1"/>
                </a:solidFill>
                <a:latin typeface="Arial"/>
                <a:ea typeface="Arial"/>
                <a:cs typeface="Arial"/>
                <a:sym typeface="Arial"/>
              </a:rPr>
              <a:t>Microsoft, Uber, Apple, and Tesla</a:t>
            </a:r>
            <a:r>
              <a:rPr b="0" i="0" lang="en-US" sz="2800" u="none" cap="none" strike="noStrike">
                <a:solidFill>
                  <a:schemeClr val="dk1"/>
                </a:solidFill>
                <a:latin typeface="Arial"/>
                <a:ea typeface="Arial"/>
                <a:cs typeface="Arial"/>
                <a:sym typeface="Arial"/>
              </a:rPr>
              <a:t>. The researcher, Alex Birsan, took advantage of dependencies that applications use to provide services to end-users. Through these dependencies, Birsan was able to transmit counterfeit yet harmless data packets to high-profile users.</a:t>
            </a:r>
            <a:br>
              <a:rPr b="0" i="0" lang="en-US" sz="2800" u="none" cap="none" strike="noStrike">
                <a:solidFill>
                  <a:schemeClr val="dk1"/>
                </a:solidFill>
                <a:latin typeface="Arial"/>
                <a:ea typeface="Arial"/>
                <a:cs typeface="Arial"/>
                <a:sym typeface="Arial"/>
              </a:rPr>
            </a:br>
            <a:r>
              <a:rPr b="0" i="0" lang="en-US" sz="2600" u="none" cap="none" strike="noStrike">
                <a:solidFill>
                  <a:schemeClr val="dk1"/>
                </a:solidFill>
                <a:latin typeface="Arial"/>
                <a:ea typeface="Arial"/>
                <a:cs typeface="Arial"/>
                <a:sym typeface="Arial"/>
              </a:rPr>
              <a:t>-Fortinet. </a:t>
            </a:r>
            <a:endParaRPr b="0" i="0" sz="2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7b29fc3068_1_49"/>
          <p:cNvSpPr txBox="1"/>
          <p:nvPr/>
        </p:nvSpPr>
        <p:spPr>
          <a:xfrm>
            <a:off x="491650" y="403400"/>
            <a:ext cx="10526400" cy="56643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The attack on </a:t>
            </a:r>
            <a:r>
              <a:rPr b="0" i="0" lang="en-US" sz="2800" u="none" cap="none" strike="noStrike">
                <a:solidFill>
                  <a:srgbClr val="FF0000"/>
                </a:solidFill>
                <a:latin typeface="Arial"/>
                <a:ea typeface="Arial"/>
                <a:cs typeface="Arial"/>
                <a:sym typeface="Arial"/>
              </a:rPr>
              <a:t>ASUS</a:t>
            </a:r>
            <a:r>
              <a:rPr b="0" i="0" lang="en-US" sz="2800" u="none" cap="none" strike="noStrike">
                <a:solidFill>
                  <a:srgbClr val="000000"/>
                </a:solidFill>
                <a:latin typeface="Arial"/>
                <a:ea typeface="Arial"/>
                <a:cs typeface="Arial"/>
                <a:sym typeface="Arial"/>
              </a:rPr>
              <a:t>, according to Symantec researchers, took advantage of an update feature and impacted as many as 500,000 systems. In the attack, an automatic update was used to introduce malware to users’ systems.</a:t>
            </a:r>
            <a:br>
              <a:rPr b="0" i="0" lang="en-US" sz="2800" u="none" cap="none" strike="noStrike">
                <a:solidFill>
                  <a:srgbClr val="000000"/>
                </a:solidFill>
                <a:latin typeface="Arial"/>
                <a:ea typeface="Arial"/>
                <a:cs typeface="Arial"/>
                <a:sym typeface="Arial"/>
              </a:rPr>
            </a:br>
            <a:r>
              <a:rPr b="1" i="0" lang="en-US" sz="2400" u="none" cap="none" strike="noStrike">
                <a:solidFill>
                  <a:srgbClr val="888888"/>
                </a:solidFill>
              </a:rPr>
              <a:t>- Fortinet</a:t>
            </a:r>
            <a:br>
              <a:rPr b="0" i="0" lang="en-US" sz="2400" u="none" cap="none" strike="noStrike">
                <a:solidFill>
                  <a:srgbClr val="888888"/>
                </a:solidFill>
                <a:latin typeface="Arial"/>
                <a:ea typeface="Arial"/>
                <a:cs typeface="Arial"/>
                <a:sym typeface="Arial"/>
              </a:rPr>
            </a:br>
            <a:endParaRPr b="0" i="0" sz="2400" u="none" cap="none" strike="noStrike">
              <a:solidFill>
                <a:srgbClr val="888888"/>
              </a:solidFill>
              <a:latin typeface="Arial"/>
              <a:ea typeface="Arial"/>
              <a:cs typeface="Arial"/>
              <a:sym typeface="Arial"/>
            </a:endParaRPr>
          </a:p>
          <a:p>
            <a:pPr indent="-406400" lvl="0" marL="457200" marR="0" rtl="0" algn="l">
              <a:lnSpc>
                <a:spcPct val="100000"/>
              </a:lnSpc>
              <a:spcBef>
                <a:spcPts val="0"/>
              </a:spcBef>
              <a:spcAft>
                <a:spcPts val="0"/>
              </a:spcAft>
              <a:buClr>
                <a:schemeClr val="accent3"/>
              </a:buClr>
              <a:buSzPts val="2800"/>
              <a:buFont typeface="Arial"/>
              <a:buChar char="●"/>
            </a:pPr>
            <a:r>
              <a:rPr b="0" i="0" lang="en-US" sz="2800" u="none" cap="none" strike="noStrike">
                <a:solidFill>
                  <a:schemeClr val="dk1"/>
                </a:solidFill>
                <a:latin typeface="Arial"/>
                <a:ea typeface="Arial"/>
                <a:cs typeface="Arial"/>
                <a:sym typeface="Arial"/>
              </a:rPr>
              <a:t>These companies were affected by Log4Shell in one way or another -</a:t>
            </a:r>
            <a:br>
              <a:rPr b="0" i="0" lang="en-US" sz="2800" u="none" cap="none" strike="noStrike">
                <a:solidFill>
                  <a:schemeClr val="accent3"/>
                </a:solidFill>
                <a:latin typeface="Arial"/>
                <a:ea typeface="Arial"/>
                <a:cs typeface="Arial"/>
                <a:sym typeface="Arial"/>
              </a:rPr>
            </a:br>
            <a:r>
              <a:rPr b="0" i="0" lang="en-US" sz="2800" u="none" cap="none" strike="noStrike">
                <a:solidFill>
                  <a:srgbClr val="FF0000"/>
                </a:solidFill>
                <a:latin typeface="Arial"/>
                <a:ea typeface="Arial"/>
                <a:cs typeface="Arial"/>
                <a:sym typeface="Arial"/>
              </a:rPr>
              <a:t>Apple, Tencent, Twitter, Baidu, Steam, Minecraft, Cloudflare, Amazon, Tesla, Palo Alto Networks, IBM, Pulse Secure, Ghidra, ElasticSearch, Apache, Google, Webex, LinkedIn, Cisco and VMware. </a:t>
            </a:r>
            <a:endParaRPr b="0" i="0" sz="2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783c3e5eec_0_135"/>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npm (Node Package Manager)  </a:t>
            </a:r>
            <a:endParaRPr sz="4500"/>
          </a:p>
        </p:txBody>
      </p:sp>
      <p:sp>
        <p:nvSpPr>
          <p:cNvPr id="175" name="Google Shape;175;g1783c3e5eec_0_135"/>
          <p:cNvSpPr txBox="1"/>
          <p:nvPr>
            <p:ph idx="1" type="body"/>
          </p:nvPr>
        </p:nvSpPr>
        <p:spPr>
          <a:xfrm>
            <a:off x="914400" y="1330225"/>
            <a:ext cx="10363200" cy="3447600"/>
          </a:xfrm>
          <a:prstGeom prst="rect">
            <a:avLst/>
          </a:prstGeom>
          <a:noFill/>
          <a:ln>
            <a:noFill/>
          </a:ln>
        </p:spPr>
        <p:txBody>
          <a:bodyPr anchorCtr="0" anchor="t" bIns="0" lIns="0" spcFirstLastPara="1" rIns="0" wrap="square" tIns="0">
            <a:normAutofit/>
          </a:bodyPr>
          <a:lstStyle/>
          <a:p>
            <a:pPr indent="-406400" lvl="0" marL="457200" rtl="0" algn="l">
              <a:lnSpc>
                <a:spcPct val="150000"/>
              </a:lnSpc>
              <a:spcBef>
                <a:spcPts val="0"/>
              </a:spcBef>
              <a:spcAft>
                <a:spcPts val="0"/>
              </a:spcAft>
              <a:buSzPts val="2800"/>
              <a:buChar char="-"/>
            </a:pPr>
            <a:r>
              <a:rPr lang="en-US" sz="2800"/>
              <a:t>npm is the world's largest Software Registry</a:t>
            </a:r>
            <a:endParaRPr sz="2800"/>
          </a:p>
          <a:p>
            <a:pPr indent="-406400" lvl="0" marL="457200" rtl="0" algn="l">
              <a:lnSpc>
                <a:spcPct val="100000"/>
              </a:lnSpc>
              <a:spcBef>
                <a:spcPts val="0"/>
              </a:spcBef>
              <a:spcAft>
                <a:spcPts val="0"/>
              </a:spcAft>
              <a:buSzPts val="2800"/>
              <a:buChar char="-"/>
            </a:pPr>
            <a:r>
              <a:rPr lang="en-US" sz="2800"/>
              <a:t>JavaScript completes its ninth year in a row as the most commonly used programming language. ( Stack Overflow’s 2021 Developer Survey) &amp;  JavaScript currently stands as the most commonly-used language in the world (64.96%)</a:t>
            </a:r>
            <a:endParaRPr sz="2800"/>
          </a:p>
          <a:p>
            <a:pPr indent="0" lvl="0" marL="457200" rtl="0" algn="l">
              <a:lnSpc>
                <a:spcPct val="150000"/>
              </a:lnSpc>
              <a:spcBef>
                <a:spcPts val="0"/>
              </a:spcBef>
              <a:spcAft>
                <a:spcPts val="0"/>
              </a:spcAft>
              <a:buSzPts val="1800"/>
              <a:buNone/>
            </a:pPr>
            <a:r>
              <a:t/>
            </a:r>
            <a:endParaRPr sz="2800"/>
          </a:p>
        </p:txBody>
      </p:sp>
      <p:pic>
        <p:nvPicPr>
          <p:cNvPr id="176" name="Google Shape;176;g1783c3e5eec_0_135"/>
          <p:cNvPicPr preferRelativeResize="0"/>
          <p:nvPr/>
        </p:nvPicPr>
        <p:blipFill rotWithShape="1">
          <a:blip r:embed="rId3">
            <a:alphaModFix/>
          </a:blip>
          <a:srcRect b="0" l="0" r="0" t="0"/>
          <a:stretch/>
        </p:blipFill>
        <p:spPr>
          <a:xfrm>
            <a:off x="3676140" y="3952985"/>
            <a:ext cx="5296926" cy="2090125"/>
          </a:xfrm>
          <a:prstGeom prst="rect">
            <a:avLst/>
          </a:prstGeom>
          <a:noFill/>
          <a:ln>
            <a:noFill/>
          </a:ln>
        </p:spPr>
      </p:pic>
      <p:sp>
        <p:nvSpPr>
          <p:cNvPr id="177" name="Google Shape;177;g1783c3e5eec_0_135"/>
          <p:cNvSpPr txBox="1"/>
          <p:nvPr/>
        </p:nvSpPr>
        <p:spPr>
          <a:xfrm>
            <a:off x="3473625" y="4797950"/>
            <a:ext cx="350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79d0061b05_0_0"/>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Example of a package</a:t>
            </a:r>
            <a:endParaRPr sz="4500"/>
          </a:p>
        </p:txBody>
      </p:sp>
      <p:pic>
        <p:nvPicPr>
          <p:cNvPr id="184" name="Google Shape;184;g179d0061b05_0_0"/>
          <p:cNvPicPr preferRelativeResize="0"/>
          <p:nvPr/>
        </p:nvPicPr>
        <p:blipFill rotWithShape="1">
          <a:blip r:embed="rId3">
            <a:alphaModFix/>
          </a:blip>
          <a:srcRect b="0" l="0" r="0" t="0"/>
          <a:stretch/>
        </p:blipFill>
        <p:spPr>
          <a:xfrm>
            <a:off x="152400" y="2572863"/>
            <a:ext cx="11887201" cy="17122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79b0120d37_1_36"/>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npm (Node Package Manager)  </a:t>
            </a:r>
            <a:endParaRPr sz="4500"/>
          </a:p>
        </p:txBody>
      </p:sp>
      <p:sp>
        <p:nvSpPr>
          <p:cNvPr id="191" name="Google Shape;191;g179b0120d37_1_36"/>
          <p:cNvSpPr txBox="1"/>
          <p:nvPr>
            <p:ph idx="1" type="body"/>
          </p:nvPr>
        </p:nvSpPr>
        <p:spPr>
          <a:xfrm>
            <a:off x="914400" y="1236900"/>
            <a:ext cx="10363200" cy="1726500"/>
          </a:xfrm>
          <a:prstGeom prst="rect">
            <a:avLst/>
          </a:prstGeom>
          <a:noFill/>
          <a:ln>
            <a:noFill/>
          </a:ln>
        </p:spPr>
        <p:txBody>
          <a:bodyPr anchorCtr="0" anchor="t" bIns="0" lIns="0" spcFirstLastPara="1" rIns="0" wrap="square" tIns="0">
            <a:normAutofit lnSpcReduction="20000"/>
          </a:bodyPr>
          <a:lstStyle/>
          <a:p>
            <a:pPr indent="-406400" lvl="0" marL="457200" rtl="0" algn="l">
              <a:lnSpc>
                <a:spcPct val="150000"/>
              </a:lnSpc>
              <a:spcBef>
                <a:spcPts val="0"/>
              </a:spcBef>
              <a:spcAft>
                <a:spcPts val="0"/>
              </a:spcAft>
              <a:buSzPts val="2800"/>
              <a:buChar char="-"/>
            </a:pPr>
            <a:r>
              <a:rPr lang="en-US" sz="2800"/>
              <a:t>npm packages are used by developers on a regular basis.</a:t>
            </a:r>
            <a:endParaRPr sz="2800"/>
          </a:p>
          <a:p>
            <a:pPr indent="-406400" lvl="0" marL="457200" rtl="0" algn="l">
              <a:lnSpc>
                <a:spcPct val="100000"/>
              </a:lnSpc>
              <a:spcBef>
                <a:spcPts val="0"/>
              </a:spcBef>
              <a:spcAft>
                <a:spcPts val="0"/>
              </a:spcAft>
              <a:buSzPts val="2800"/>
              <a:buChar char="-"/>
            </a:pPr>
            <a:r>
              <a:rPr lang="en-US" sz="2800"/>
              <a:t>There are maintainer(s) of these packages who could push out updates.</a:t>
            </a:r>
            <a:endParaRPr sz="2800"/>
          </a:p>
          <a:p>
            <a:pPr indent="0" lvl="0" marL="457200" rtl="0" algn="l">
              <a:lnSpc>
                <a:spcPct val="150000"/>
              </a:lnSpc>
              <a:spcBef>
                <a:spcPts val="0"/>
              </a:spcBef>
              <a:spcAft>
                <a:spcPts val="0"/>
              </a:spcAft>
              <a:buSzPts val="1800"/>
              <a:buNone/>
            </a:pPr>
            <a:r>
              <a:t/>
            </a:r>
            <a:endParaRPr sz="2800"/>
          </a:p>
        </p:txBody>
      </p:sp>
      <p:pic>
        <p:nvPicPr>
          <p:cNvPr id="192" name="Google Shape;192;g179b0120d37_1_36"/>
          <p:cNvPicPr preferRelativeResize="0"/>
          <p:nvPr/>
        </p:nvPicPr>
        <p:blipFill rotWithShape="1">
          <a:blip r:embed="rId3">
            <a:alphaModFix/>
          </a:blip>
          <a:srcRect b="0" l="0" r="0" t="0"/>
          <a:stretch/>
        </p:blipFill>
        <p:spPr>
          <a:xfrm>
            <a:off x="7198375" y="2492375"/>
            <a:ext cx="3845025" cy="3556949"/>
          </a:xfrm>
          <a:prstGeom prst="rect">
            <a:avLst/>
          </a:prstGeom>
          <a:noFill/>
          <a:ln>
            <a:noFill/>
          </a:ln>
        </p:spPr>
      </p:pic>
      <p:sp>
        <p:nvSpPr>
          <p:cNvPr id="193" name="Google Shape;193;g179b0120d37_1_36"/>
          <p:cNvSpPr txBox="1"/>
          <p:nvPr/>
        </p:nvSpPr>
        <p:spPr>
          <a:xfrm>
            <a:off x="7198375" y="5760550"/>
            <a:ext cx="7261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Credits: Npmjs.com (31 Oct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1799149c8b1_0_1" title="express_npm_stats_1.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179d0061b05_0_1130"/>
          <p:cNvPicPr preferRelativeResize="0"/>
          <p:nvPr/>
        </p:nvPicPr>
        <p:blipFill rotWithShape="1">
          <a:blip r:embed="rId3">
            <a:alphaModFix/>
          </a:blip>
          <a:srcRect b="0" l="0" r="0" t="0"/>
          <a:stretch/>
        </p:blipFill>
        <p:spPr>
          <a:xfrm>
            <a:off x="0" y="0"/>
            <a:ext cx="12192000" cy="6858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79d0061b05_0_14"/>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npm (Node Package Manager)  </a:t>
            </a:r>
            <a:endParaRPr sz="4500"/>
          </a:p>
        </p:txBody>
      </p:sp>
      <p:sp>
        <p:nvSpPr>
          <p:cNvPr id="212" name="Google Shape;212;g179d0061b05_0_14"/>
          <p:cNvSpPr txBox="1"/>
          <p:nvPr>
            <p:ph idx="1" type="body"/>
          </p:nvPr>
        </p:nvSpPr>
        <p:spPr>
          <a:xfrm>
            <a:off x="914400" y="1236900"/>
            <a:ext cx="10363200" cy="4384200"/>
          </a:xfrm>
          <a:prstGeom prst="rect">
            <a:avLst/>
          </a:prstGeom>
          <a:noFill/>
          <a:ln>
            <a:noFill/>
          </a:ln>
        </p:spPr>
        <p:txBody>
          <a:bodyPr anchorCtr="0" anchor="t" bIns="0" lIns="0" spcFirstLastPara="1" rIns="0" wrap="square" tIns="0">
            <a:normAutofit/>
          </a:bodyPr>
          <a:lstStyle/>
          <a:p>
            <a:pPr indent="-406400" lvl="0" marL="457200" rtl="0" algn="l">
              <a:lnSpc>
                <a:spcPct val="150000"/>
              </a:lnSpc>
              <a:spcBef>
                <a:spcPts val="0"/>
              </a:spcBef>
              <a:spcAft>
                <a:spcPts val="0"/>
              </a:spcAft>
              <a:buSzPts val="2800"/>
              <a:buChar char="-"/>
            </a:pPr>
            <a:r>
              <a:rPr lang="en-US" sz="2800"/>
              <a:t>What if the accounts of those maintainers get hacked? </a:t>
            </a:r>
            <a:endParaRPr sz="2800"/>
          </a:p>
          <a:p>
            <a:pPr indent="-406400" lvl="0" marL="457200" rtl="0" algn="l">
              <a:lnSpc>
                <a:spcPct val="150000"/>
              </a:lnSpc>
              <a:spcBef>
                <a:spcPts val="0"/>
              </a:spcBef>
              <a:spcAft>
                <a:spcPts val="0"/>
              </a:spcAft>
              <a:buSzPts val="2800"/>
              <a:buChar char="-"/>
            </a:pPr>
            <a:r>
              <a:rPr lang="en-US" sz="2800"/>
              <a:t>There are two common possibilities that we could consider</a:t>
            </a:r>
            <a:br>
              <a:rPr lang="en-US" sz="2800"/>
            </a:br>
            <a:r>
              <a:rPr lang="en-US" sz="2800"/>
              <a:t>- What if their email addresses are takeoverable?</a:t>
            </a:r>
            <a:br>
              <a:rPr lang="en-US" sz="2800"/>
            </a:br>
            <a:r>
              <a:rPr lang="en-US" sz="2800"/>
              <a:t>- What if their passwords are leaked in some breach?</a:t>
            </a:r>
            <a:endParaRPr sz="2800"/>
          </a:p>
        </p:txBody>
      </p:sp>
      <p:sp>
        <p:nvSpPr>
          <p:cNvPr id="213" name="Google Shape;213;g179d0061b05_0_14"/>
          <p:cNvSpPr txBox="1"/>
          <p:nvPr/>
        </p:nvSpPr>
        <p:spPr>
          <a:xfrm>
            <a:off x="3473625" y="4797950"/>
            <a:ext cx="350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79d0061b05_0_23"/>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Maintainer email address takeover. </a:t>
            </a:r>
            <a:endParaRPr sz="4500"/>
          </a:p>
        </p:txBody>
      </p:sp>
      <p:sp>
        <p:nvSpPr>
          <p:cNvPr id="220" name="Google Shape;220;g179d0061b05_0_23"/>
          <p:cNvSpPr txBox="1"/>
          <p:nvPr/>
        </p:nvSpPr>
        <p:spPr>
          <a:xfrm>
            <a:off x="958100" y="1550625"/>
            <a:ext cx="1058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179d0061b05_0_23"/>
          <p:cNvSpPr txBox="1"/>
          <p:nvPr/>
        </p:nvSpPr>
        <p:spPr>
          <a:xfrm>
            <a:off x="1330650" y="1181700"/>
            <a:ext cx="9530700" cy="44946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Package is maintained by maintainer(s).</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Those maintainers could make changes, push out new updates.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Maintainer account is linked with an email address (obviously).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What if the domain of that email address is expired ? </a:t>
            </a:r>
            <a:br>
              <a:rPr b="0" i="0" lang="en-US" sz="2800" u="none" cap="none" strike="noStrike">
                <a:solidFill>
                  <a:srgbClr val="000000"/>
                </a:solidFill>
                <a:latin typeface="Arial"/>
                <a:ea typeface="Arial"/>
                <a:cs typeface="Arial"/>
                <a:sym typeface="Arial"/>
              </a:rPr>
            </a:br>
            <a:r>
              <a:rPr b="0" i="0" lang="en-US" sz="2800" u="sng" cap="none" strike="noStrike">
                <a:solidFill>
                  <a:schemeClr val="hlink"/>
                </a:solidFill>
                <a:latin typeface="Arial"/>
                <a:ea typeface="Arial"/>
                <a:cs typeface="Arial"/>
                <a:sym typeface="Arial"/>
                <a:hlinkClick r:id="rId3"/>
              </a:rPr>
              <a:t>maintainer@expired.com</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79d0061b05_0_37"/>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Maintainer email address takeover. </a:t>
            </a:r>
            <a:endParaRPr sz="4500"/>
          </a:p>
        </p:txBody>
      </p:sp>
      <p:sp>
        <p:nvSpPr>
          <p:cNvPr id="228" name="Google Shape;228;g179d0061b05_0_37"/>
          <p:cNvSpPr txBox="1"/>
          <p:nvPr/>
        </p:nvSpPr>
        <p:spPr>
          <a:xfrm>
            <a:off x="958100" y="1550625"/>
            <a:ext cx="1058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79d0061b05_0_37"/>
          <p:cNvSpPr txBox="1"/>
          <p:nvPr/>
        </p:nvSpPr>
        <p:spPr>
          <a:xfrm>
            <a:off x="1197625" y="1441025"/>
            <a:ext cx="9530700" cy="38481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If the domain is expired of an email address.</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An attacker could potentially takeover the domain by buying it again and then create a same email address.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Now an attacker could takeover an account of that maintainer !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What does that mean ? or What’s the significance ?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2"/>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Clr>
                <a:schemeClr val="dk1"/>
              </a:buClr>
              <a:buSzPts val="2800"/>
              <a:buFont typeface="Arial"/>
              <a:buNone/>
            </a:pPr>
            <a:r>
              <a:rPr lang="en-US" sz="4500">
                <a:solidFill>
                  <a:schemeClr val="accent6"/>
                </a:solidFill>
              </a:rPr>
              <a:t>whoami</a:t>
            </a:r>
            <a:endParaRPr sz="4500">
              <a:solidFill>
                <a:schemeClr val="accent6"/>
              </a:solidFill>
            </a:endParaRPr>
          </a:p>
        </p:txBody>
      </p:sp>
      <p:sp>
        <p:nvSpPr>
          <p:cNvPr id="69" name="Google Shape;69;p2"/>
          <p:cNvSpPr txBox="1"/>
          <p:nvPr>
            <p:ph idx="1" type="body"/>
          </p:nvPr>
        </p:nvSpPr>
        <p:spPr>
          <a:xfrm>
            <a:off x="1143000" y="1460725"/>
            <a:ext cx="10363200" cy="552000"/>
          </a:xfrm>
          <a:prstGeom prst="rect">
            <a:avLst/>
          </a:prstGeom>
          <a:noFill/>
          <a:ln>
            <a:noFill/>
          </a:ln>
        </p:spPr>
        <p:txBody>
          <a:bodyPr anchorCtr="0" anchor="t" bIns="0" lIns="0" spcFirstLastPara="1" rIns="0" wrap="square" tIns="0">
            <a:noAutofit/>
          </a:bodyPr>
          <a:lstStyle/>
          <a:p>
            <a:pPr indent="0" lvl="0" marL="0" rtl="0" algn="l">
              <a:lnSpc>
                <a:spcPct val="86000"/>
              </a:lnSpc>
              <a:spcBef>
                <a:spcPts val="0"/>
              </a:spcBef>
              <a:spcAft>
                <a:spcPts val="0"/>
              </a:spcAft>
              <a:buSzPts val="1800"/>
              <a:buNone/>
            </a:pPr>
            <a:r>
              <a:rPr b="1" lang="en-US" sz="3800">
                <a:solidFill>
                  <a:schemeClr val="lt1"/>
                </a:solidFill>
              </a:rPr>
              <a:t>Danish Tariq</a:t>
            </a:r>
            <a:endParaRPr b="1" sz="3800">
              <a:solidFill>
                <a:schemeClr val="lt1"/>
              </a:solidFill>
            </a:endParaRPr>
          </a:p>
        </p:txBody>
      </p:sp>
      <p:sp>
        <p:nvSpPr>
          <p:cNvPr id="70" name="Google Shape;70;p2"/>
          <p:cNvSpPr txBox="1"/>
          <p:nvPr/>
        </p:nvSpPr>
        <p:spPr>
          <a:xfrm>
            <a:off x="1200000" y="2012725"/>
            <a:ext cx="9792000" cy="4386900"/>
          </a:xfrm>
          <a:prstGeom prst="rect">
            <a:avLst/>
          </a:prstGeom>
          <a:solidFill>
            <a:schemeClr val="dk1"/>
          </a:solidFill>
          <a:ln>
            <a:noFill/>
          </a:ln>
        </p:spPr>
        <p:txBody>
          <a:bodyPr anchorCtr="0" anchor="t" bIns="91425" lIns="91425" spcFirstLastPara="1" rIns="91425" wrap="square" tIns="91425">
            <a:spAutoFit/>
          </a:bodyPr>
          <a:lstStyle/>
          <a:p>
            <a:pPr indent="-349250" lvl="0" marL="457200" marR="0" rtl="0" algn="l">
              <a:lnSpc>
                <a:spcPct val="115000"/>
              </a:lnSpc>
              <a:spcBef>
                <a:spcPts val="0"/>
              </a:spcBef>
              <a:spcAft>
                <a:spcPts val="0"/>
              </a:spcAft>
              <a:buClr>
                <a:schemeClr val="lt1"/>
              </a:buClr>
              <a:buSzPts val="1900"/>
              <a:buFont typeface="Arial"/>
              <a:buChar char="●"/>
            </a:pPr>
            <a:r>
              <a:rPr b="0" i="0" lang="en-US" sz="2000" u="none" cap="none" strike="noStrike">
                <a:solidFill>
                  <a:schemeClr val="lt1"/>
                </a:solidFill>
                <a:highlight>
                  <a:schemeClr val="dk1"/>
                </a:highlight>
                <a:latin typeface="Arial"/>
                <a:ea typeface="Arial"/>
                <a:cs typeface="Arial"/>
                <a:sym typeface="Arial"/>
              </a:rPr>
              <a:t>Learner.</a:t>
            </a:r>
            <a:endParaRPr b="0" i="0" sz="20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2000" u="none" cap="none" strike="noStrike">
                <a:solidFill>
                  <a:schemeClr val="lt1"/>
                </a:solidFill>
                <a:highlight>
                  <a:schemeClr val="dk1"/>
                </a:highlight>
                <a:latin typeface="Arial"/>
                <a:ea typeface="Arial"/>
                <a:cs typeface="Arial"/>
                <a:sym typeface="Arial"/>
              </a:rPr>
              <a:t>Security Engineer. </a:t>
            </a:r>
            <a:endParaRPr b="0" i="0" sz="20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2000" u="none" cap="none" strike="noStrike">
                <a:solidFill>
                  <a:schemeClr val="lt1"/>
                </a:solidFill>
                <a:highlight>
                  <a:schemeClr val="dk1"/>
                </a:highlight>
                <a:latin typeface="Arial"/>
                <a:ea typeface="Arial"/>
                <a:cs typeface="Arial"/>
                <a:sym typeface="Arial"/>
              </a:rPr>
              <a:t>Former top-rated professional at Upwork.</a:t>
            </a:r>
            <a:endParaRPr b="0" i="0" sz="20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2000" u="none" cap="none" strike="noStrike">
                <a:solidFill>
                  <a:schemeClr val="lt1"/>
                </a:solidFill>
                <a:highlight>
                  <a:schemeClr val="dk1"/>
                </a:highlight>
                <a:latin typeface="Arial"/>
                <a:ea typeface="Arial"/>
                <a:cs typeface="Arial"/>
                <a:sym typeface="Arial"/>
              </a:rPr>
              <a:t>Featured in "The Register" for an initial workaround for the NPM dependency attacks.</a:t>
            </a:r>
            <a:endParaRPr b="0" i="0" sz="20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2000" u="none" cap="none" strike="noStrike">
                <a:solidFill>
                  <a:schemeClr val="lt1"/>
                </a:solidFill>
                <a:highlight>
                  <a:schemeClr val="dk1"/>
                </a:highlight>
                <a:latin typeface="Arial"/>
                <a:ea typeface="Arial"/>
                <a:cs typeface="Arial"/>
                <a:sym typeface="Arial"/>
              </a:rPr>
              <a:t>Recent CVEs include - CVE-2022-2848 &amp; CVE-2022-25523.</a:t>
            </a:r>
            <a:endParaRPr b="0" i="0" sz="20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2000" u="none" cap="none" strike="noStrike">
                <a:solidFill>
                  <a:schemeClr val="lt1"/>
                </a:solidFill>
                <a:highlight>
                  <a:schemeClr val="dk1"/>
                </a:highlight>
                <a:latin typeface="Arial"/>
                <a:ea typeface="Arial"/>
                <a:cs typeface="Arial"/>
                <a:sym typeface="Arial"/>
              </a:rPr>
              <a:t>Was a moderator @ OWASP 2022 Global AppSec APAC.</a:t>
            </a:r>
            <a:endParaRPr b="0" i="0" sz="20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2000" u="none" cap="none" strike="noStrike">
                <a:solidFill>
                  <a:schemeClr val="lt1"/>
                </a:solidFill>
                <a:highlight>
                  <a:schemeClr val="dk1"/>
                </a:highlight>
                <a:latin typeface="Arial"/>
                <a:ea typeface="Arial"/>
                <a:cs typeface="Arial"/>
                <a:sym typeface="Arial"/>
              </a:rPr>
              <a:t>Helped and got acknowledged by companies like include Microsoft, Apple, Nokia, Blackberry, and Adobe to name a few.</a:t>
            </a:r>
            <a:endParaRPr b="0" i="0" sz="20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2000" u="none" cap="none" strike="noStrike">
                <a:solidFill>
                  <a:schemeClr val="lt1"/>
                </a:solidFill>
                <a:highlight>
                  <a:schemeClr val="dk1"/>
                </a:highlight>
                <a:latin typeface="Arial"/>
                <a:ea typeface="Arial"/>
                <a:cs typeface="Arial"/>
                <a:sym typeface="Arial"/>
              </a:rPr>
              <a:t>Certified Ethical Hacker (Practical) &amp; Certified Vulnerability Assessor (CVA)</a:t>
            </a:r>
            <a:endParaRPr sz="2000">
              <a:solidFill>
                <a:schemeClr val="lt1"/>
              </a:solidFill>
              <a:highlight>
                <a:schemeClr val="dk1"/>
              </a:highlight>
            </a:endParaRPr>
          </a:p>
          <a:p>
            <a:pPr indent="-355600" lvl="0" marL="457200" marR="0" rtl="0" algn="l">
              <a:lnSpc>
                <a:spcPct val="115000"/>
              </a:lnSpc>
              <a:spcBef>
                <a:spcPts val="0"/>
              </a:spcBef>
              <a:spcAft>
                <a:spcPts val="0"/>
              </a:spcAft>
              <a:buClr>
                <a:schemeClr val="lt1"/>
              </a:buClr>
              <a:buSzPts val="2000"/>
              <a:buChar char="●"/>
            </a:pPr>
            <a:r>
              <a:rPr lang="en-US" sz="2000">
                <a:solidFill>
                  <a:schemeClr val="lt1"/>
                </a:solidFill>
                <a:highlight>
                  <a:schemeClr val="dk1"/>
                </a:highlight>
              </a:rPr>
              <a:t>HITB Trainer</a:t>
            </a:r>
            <a:endParaRPr sz="2000">
              <a:solidFill>
                <a:schemeClr val="lt1"/>
              </a:solidFill>
              <a:highlight>
                <a:schemeClr val="dk1"/>
              </a:highlight>
            </a:endParaRPr>
          </a:p>
          <a:p>
            <a:pPr indent="-355600" lvl="0" marL="457200" marR="0" rtl="0" algn="l">
              <a:lnSpc>
                <a:spcPct val="115000"/>
              </a:lnSpc>
              <a:spcBef>
                <a:spcPts val="0"/>
              </a:spcBef>
              <a:spcAft>
                <a:spcPts val="0"/>
              </a:spcAft>
              <a:buClr>
                <a:schemeClr val="lt1"/>
              </a:buClr>
              <a:buSzPts val="2000"/>
              <a:buChar char="●"/>
            </a:pPr>
            <a:r>
              <a:rPr lang="en-US" sz="2000">
                <a:solidFill>
                  <a:schemeClr val="lt1"/>
                </a:solidFill>
                <a:highlight>
                  <a:schemeClr val="dk1"/>
                </a:highlight>
              </a:rPr>
              <a:t>Spoke @ BlackHat.</a:t>
            </a:r>
            <a:endParaRPr sz="2000">
              <a:solidFill>
                <a:schemeClr val="lt1"/>
              </a:solidFill>
              <a:highlight>
                <a:schemeClr val="dk1"/>
              </a:highlight>
            </a:endParaRPr>
          </a:p>
        </p:txBody>
      </p:sp>
      <p:pic>
        <p:nvPicPr>
          <p:cNvPr id="71" name="Google Shape;71;p2"/>
          <p:cNvPicPr preferRelativeResize="0"/>
          <p:nvPr/>
        </p:nvPicPr>
        <p:blipFill rotWithShape="1">
          <a:blip r:embed="rId3">
            <a:alphaModFix/>
          </a:blip>
          <a:srcRect b="0" l="0" r="0" t="0"/>
          <a:stretch/>
        </p:blipFill>
        <p:spPr>
          <a:xfrm>
            <a:off x="9350450" y="658850"/>
            <a:ext cx="2155750" cy="215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79d0061b05_0_51"/>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fontScale="90000"/>
          </a:bodyPr>
          <a:lstStyle/>
          <a:p>
            <a:pPr indent="0" lvl="0" marL="0" rtl="0" algn="ctr">
              <a:lnSpc>
                <a:spcPct val="86000"/>
              </a:lnSpc>
              <a:spcBef>
                <a:spcPts val="0"/>
              </a:spcBef>
              <a:spcAft>
                <a:spcPts val="0"/>
              </a:spcAft>
              <a:buSzPct val="69135"/>
              <a:buNone/>
            </a:pPr>
            <a:r>
              <a:rPr lang="en-US" sz="4500"/>
              <a:t>Significance of maintainer email - Recently. </a:t>
            </a:r>
            <a:endParaRPr sz="4500"/>
          </a:p>
        </p:txBody>
      </p:sp>
      <p:sp>
        <p:nvSpPr>
          <p:cNvPr id="236" name="Google Shape;236;g179d0061b05_0_51"/>
          <p:cNvSpPr txBox="1"/>
          <p:nvPr/>
        </p:nvSpPr>
        <p:spPr>
          <a:xfrm>
            <a:off x="958100" y="1550625"/>
            <a:ext cx="1058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7" name="Google Shape;237;g179d0061b05_0_51"/>
          <p:cNvPicPr preferRelativeResize="0"/>
          <p:nvPr/>
        </p:nvPicPr>
        <p:blipFill rotWithShape="1">
          <a:blip r:embed="rId3">
            <a:alphaModFix/>
          </a:blip>
          <a:srcRect b="0" l="0" r="0" t="0"/>
          <a:stretch/>
        </p:blipFill>
        <p:spPr>
          <a:xfrm>
            <a:off x="152400" y="1474975"/>
            <a:ext cx="11887201" cy="3518039"/>
          </a:xfrm>
          <a:prstGeom prst="rect">
            <a:avLst/>
          </a:prstGeom>
          <a:noFill/>
          <a:ln>
            <a:noFill/>
          </a:ln>
        </p:spPr>
      </p:pic>
      <p:sp>
        <p:nvSpPr>
          <p:cNvPr id="238" name="Google Shape;238;g179d0061b05_0_51"/>
          <p:cNvSpPr txBox="1"/>
          <p:nvPr/>
        </p:nvSpPr>
        <p:spPr>
          <a:xfrm>
            <a:off x="152400" y="4993025"/>
            <a:ext cx="7261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Credits: The Register.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g179d0061b05_0_44"/>
          <p:cNvGrpSpPr/>
          <p:nvPr/>
        </p:nvGrpSpPr>
        <p:grpSpPr>
          <a:xfrm>
            <a:off x="6" y="8"/>
            <a:ext cx="3544176" cy="3624673"/>
            <a:chOff x="2961500" y="961400"/>
            <a:chExt cx="3221100" cy="3220500"/>
          </a:xfrm>
        </p:grpSpPr>
        <p:sp>
          <p:nvSpPr>
            <p:cNvPr id="245" name="Google Shape;245;g179d0061b05_0_44"/>
            <p:cNvSpPr/>
            <p:nvPr/>
          </p:nvSpPr>
          <p:spPr>
            <a:xfrm>
              <a:off x="2961500" y="961400"/>
              <a:ext cx="3221100" cy="32205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179d0061b05_0_44"/>
            <p:cNvSpPr txBox="1"/>
            <p:nvPr/>
          </p:nvSpPr>
          <p:spPr>
            <a:xfrm>
              <a:off x="3686342" y="1329606"/>
              <a:ext cx="1771500" cy="13587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oboto"/>
                  <a:ea typeface="Roboto"/>
                  <a:cs typeface="Roboto"/>
                  <a:sym typeface="Roboto"/>
                </a:rPr>
                <a:t>36,000 dependant projects</a:t>
              </a:r>
              <a:endParaRPr b="0" i="0" sz="2800" u="none" cap="none" strike="noStrike">
                <a:solidFill>
                  <a:schemeClr val="dk1"/>
                </a:solidFill>
                <a:latin typeface="Roboto"/>
                <a:ea typeface="Roboto"/>
                <a:cs typeface="Roboto"/>
                <a:sym typeface="Roboto"/>
              </a:endParaRPr>
            </a:p>
          </p:txBody>
        </p:sp>
      </p:grpSp>
      <p:grpSp>
        <p:nvGrpSpPr>
          <p:cNvPr id="247" name="Google Shape;247;g179d0061b05_0_44"/>
          <p:cNvGrpSpPr/>
          <p:nvPr/>
        </p:nvGrpSpPr>
        <p:grpSpPr>
          <a:xfrm>
            <a:off x="797520" y="2095585"/>
            <a:ext cx="1949123" cy="1529085"/>
            <a:chOff x="3242835" y="1729918"/>
            <a:chExt cx="2195700" cy="2195700"/>
          </a:xfrm>
        </p:grpSpPr>
        <p:sp>
          <p:nvSpPr>
            <p:cNvPr id="248" name="Google Shape;248;g179d0061b05_0_44"/>
            <p:cNvSpPr/>
            <p:nvPr/>
          </p:nvSpPr>
          <p:spPr>
            <a:xfrm>
              <a:off x="3242835" y="1729918"/>
              <a:ext cx="2195700" cy="2195700"/>
            </a:xfrm>
            <a:prstGeom prst="ellipse">
              <a:avLst/>
            </a:prstGeom>
            <a:solidFill>
              <a:srgbClr val="38761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179d0061b05_0_44"/>
            <p:cNvSpPr txBox="1"/>
            <p:nvPr/>
          </p:nvSpPr>
          <p:spPr>
            <a:xfrm>
              <a:off x="3427081" y="2238232"/>
              <a:ext cx="1856100" cy="1115700"/>
            </a:xfrm>
            <a:prstGeom prst="rect">
              <a:avLst/>
            </a:prstGeom>
            <a:solidFill>
              <a:srgbClr val="38761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Roboto"/>
                  <a:ea typeface="Roboto"/>
                  <a:cs typeface="Roboto"/>
                  <a:sym typeface="Roboto"/>
                </a:rPr>
                <a:t>Package</a:t>
              </a:r>
              <a:endParaRPr b="0" i="0" sz="2800" u="none" cap="none" strike="noStrike">
                <a:solidFill>
                  <a:srgbClr val="FFFFFF"/>
                </a:solidFill>
                <a:latin typeface="Roboto"/>
                <a:ea typeface="Roboto"/>
                <a:cs typeface="Roboto"/>
                <a:sym typeface="Roboto"/>
              </a:endParaRPr>
            </a:p>
          </p:txBody>
        </p:sp>
      </p:grpSp>
      <p:sp>
        <p:nvSpPr>
          <p:cNvPr id="250" name="Google Shape;250;g179d0061b05_0_44"/>
          <p:cNvSpPr txBox="1"/>
          <p:nvPr/>
        </p:nvSpPr>
        <p:spPr>
          <a:xfrm>
            <a:off x="9281325" y="5644400"/>
            <a:ext cx="5079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Maintainer(s) </a:t>
            </a:r>
            <a:endParaRPr b="0" i="0" sz="2800" u="none" cap="none" strike="noStrike">
              <a:solidFill>
                <a:srgbClr val="000000"/>
              </a:solidFill>
              <a:latin typeface="Arial"/>
              <a:ea typeface="Arial"/>
              <a:cs typeface="Arial"/>
              <a:sym typeface="Arial"/>
            </a:endParaRPr>
          </a:p>
        </p:txBody>
      </p:sp>
      <p:pic>
        <p:nvPicPr>
          <p:cNvPr id="251" name="Google Shape;251;g179d0061b05_0_44"/>
          <p:cNvPicPr preferRelativeResize="0"/>
          <p:nvPr/>
        </p:nvPicPr>
        <p:blipFill rotWithShape="1">
          <a:blip r:embed="rId3">
            <a:alphaModFix/>
          </a:blip>
          <a:srcRect b="0" l="0" r="0" t="0"/>
          <a:stretch/>
        </p:blipFill>
        <p:spPr>
          <a:xfrm>
            <a:off x="9281326" y="3107963"/>
            <a:ext cx="2245538" cy="3031476"/>
          </a:xfrm>
          <a:prstGeom prst="rect">
            <a:avLst/>
          </a:prstGeom>
          <a:noFill/>
          <a:ln>
            <a:noFill/>
          </a:ln>
        </p:spPr>
      </p:pic>
      <p:pic>
        <p:nvPicPr>
          <p:cNvPr id="252" name="Google Shape;252;g179d0061b05_0_44"/>
          <p:cNvPicPr preferRelativeResize="0"/>
          <p:nvPr/>
        </p:nvPicPr>
        <p:blipFill rotWithShape="1">
          <a:blip r:embed="rId4">
            <a:alphaModFix/>
          </a:blip>
          <a:srcRect b="0" l="0" r="0" t="0"/>
          <a:stretch/>
        </p:blipFill>
        <p:spPr>
          <a:xfrm>
            <a:off x="6347187" y="4854198"/>
            <a:ext cx="1241226" cy="886299"/>
          </a:xfrm>
          <a:prstGeom prst="rect">
            <a:avLst/>
          </a:prstGeom>
          <a:noFill/>
          <a:ln>
            <a:noFill/>
          </a:ln>
        </p:spPr>
      </p:pic>
      <p:sp>
        <p:nvSpPr>
          <p:cNvPr id="253" name="Google Shape;253;g179d0061b05_0_44"/>
          <p:cNvSpPr/>
          <p:nvPr/>
        </p:nvSpPr>
        <p:spPr>
          <a:xfrm>
            <a:off x="2746643" y="4455250"/>
            <a:ext cx="1907632" cy="1684200"/>
          </a:xfrm>
          <a:prstGeom prst="roundRect">
            <a:avLst>
              <a:gd fmla="val 16667"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Software        Registry</a:t>
            </a:r>
            <a:br>
              <a:rPr b="0" i="0" lang="en-US" sz="2800" u="none" cap="none" strike="noStrike">
                <a:solidFill>
                  <a:schemeClr val="lt1"/>
                </a:solidFill>
                <a:latin typeface="Arial"/>
                <a:ea typeface="Arial"/>
                <a:cs typeface="Arial"/>
                <a:sym typeface="Arial"/>
              </a:rPr>
            </a:br>
            <a:r>
              <a:rPr b="0" i="0" lang="en-US" sz="2800" u="none" cap="none" strike="noStrike">
                <a:solidFill>
                  <a:schemeClr val="lt1"/>
                </a:solidFill>
                <a:latin typeface="Arial"/>
                <a:ea typeface="Arial"/>
                <a:cs typeface="Arial"/>
                <a:sym typeface="Arial"/>
              </a:rPr>
              <a:t>Account</a:t>
            </a:r>
            <a:endParaRPr b="0" i="0" sz="2800" u="none" cap="none" strike="noStrike">
              <a:solidFill>
                <a:schemeClr val="lt1"/>
              </a:solidFill>
              <a:latin typeface="Arial"/>
              <a:ea typeface="Arial"/>
              <a:cs typeface="Arial"/>
              <a:sym typeface="Arial"/>
            </a:endParaRPr>
          </a:p>
        </p:txBody>
      </p:sp>
      <p:cxnSp>
        <p:nvCxnSpPr>
          <p:cNvPr id="254" name="Google Shape;254;g179d0061b05_0_44"/>
          <p:cNvCxnSpPr>
            <a:stCxn id="253" idx="1"/>
            <a:endCxn id="248" idx="4"/>
          </p:cNvCxnSpPr>
          <p:nvPr/>
        </p:nvCxnSpPr>
        <p:spPr>
          <a:xfrm rot="10800000">
            <a:off x="1771943" y="3624550"/>
            <a:ext cx="974700" cy="1672800"/>
          </a:xfrm>
          <a:prstGeom prst="straightConnector1">
            <a:avLst/>
          </a:prstGeom>
          <a:noFill/>
          <a:ln cap="flat" cmpd="sng" w="76200">
            <a:solidFill>
              <a:srgbClr val="006D4A"/>
            </a:solidFill>
            <a:prstDash val="solid"/>
            <a:round/>
            <a:headEnd len="med" w="med" type="triangle"/>
            <a:tailEnd len="med" w="med" type="triangle"/>
          </a:ln>
        </p:spPr>
      </p:cxnSp>
      <p:sp>
        <p:nvSpPr>
          <p:cNvPr id="255" name="Google Shape;255;g179d0061b05_0_44"/>
          <p:cNvSpPr/>
          <p:nvPr/>
        </p:nvSpPr>
        <p:spPr>
          <a:xfrm>
            <a:off x="5845025" y="2205863"/>
            <a:ext cx="2245536" cy="1308528"/>
          </a:xfrm>
          <a:prstGeom prst="cloud">
            <a:avLst/>
          </a:prstGeom>
          <a:solidFill>
            <a:srgbClr val="0000FF"/>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Domain</a:t>
            </a:r>
            <a:endParaRPr b="0" i="0" sz="2800" u="none" cap="none" strike="noStrike">
              <a:solidFill>
                <a:schemeClr val="lt1"/>
              </a:solidFill>
              <a:latin typeface="Arial"/>
              <a:ea typeface="Arial"/>
              <a:cs typeface="Arial"/>
              <a:sym typeface="Arial"/>
            </a:endParaRPr>
          </a:p>
        </p:txBody>
      </p:sp>
      <p:cxnSp>
        <p:nvCxnSpPr>
          <p:cNvPr id="256" name="Google Shape;256;g179d0061b05_0_44"/>
          <p:cNvCxnSpPr>
            <a:stCxn id="255" idx="1"/>
            <a:endCxn id="252" idx="0"/>
          </p:cNvCxnSpPr>
          <p:nvPr/>
        </p:nvCxnSpPr>
        <p:spPr>
          <a:xfrm>
            <a:off x="6967793" y="3512998"/>
            <a:ext cx="0" cy="1341300"/>
          </a:xfrm>
          <a:prstGeom prst="straightConnector1">
            <a:avLst/>
          </a:prstGeom>
          <a:noFill/>
          <a:ln cap="flat" cmpd="sng" w="76200">
            <a:solidFill>
              <a:srgbClr val="0000FF"/>
            </a:solidFill>
            <a:prstDash val="solid"/>
            <a:round/>
            <a:headEnd len="med" w="med" type="oval"/>
            <a:tailEnd len="med" w="med" type="oval"/>
          </a:ln>
        </p:spPr>
      </p:cxnSp>
      <p:cxnSp>
        <p:nvCxnSpPr>
          <p:cNvPr id="257" name="Google Shape;257;g179d0061b05_0_44"/>
          <p:cNvCxnSpPr>
            <a:stCxn id="251" idx="1"/>
            <a:endCxn id="252" idx="3"/>
          </p:cNvCxnSpPr>
          <p:nvPr/>
        </p:nvCxnSpPr>
        <p:spPr>
          <a:xfrm flipH="1">
            <a:off x="7588426" y="4623701"/>
            <a:ext cx="1692900" cy="673500"/>
          </a:xfrm>
          <a:prstGeom prst="straightConnector1">
            <a:avLst/>
          </a:prstGeom>
          <a:noFill/>
          <a:ln cap="flat" cmpd="sng" w="76200">
            <a:solidFill>
              <a:srgbClr val="38761D"/>
            </a:solidFill>
            <a:prstDash val="solid"/>
            <a:round/>
            <a:headEnd len="sm" w="sm" type="none"/>
            <a:tailEnd len="med" w="med" type="triangle"/>
          </a:ln>
        </p:spPr>
      </p:cxnSp>
      <p:cxnSp>
        <p:nvCxnSpPr>
          <p:cNvPr id="258" name="Google Shape;258;g179d0061b05_0_44"/>
          <p:cNvCxnSpPr>
            <a:stCxn id="252" idx="1"/>
            <a:endCxn id="253" idx="3"/>
          </p:cNvCxnSpPr>
          <p:nvPr/>
        </p:nvCxnSpPr>
        <p:spPr>
          <a:xfrm rot="10800000">
            <a:off x="4654287" y="5297348"/>
            <a:ext cx="1692900" cy="0"/>
          </a:xfrm>
          <a:prstGeom prst="straightConnector1">
            <a:avLst/>
          </a:prstGeom>
          <a:noFill/>
          <a:ln cap="flat" cmpd="sng" w="76200">
            <a:solidFill>
              <a:srgbClr val="38761D"/>
            </a:solidFill>
            <a:prstDash val="solid"/>
            <a:round/>
            <a:headEnd len="med" w="med" type="triangle"/>
            <a:tailEnd len="med" w="med" type="triangle"/>
          </a:ln>
        </p:spPr>
      </p:cxnSp>
      <p:sp>
        <p:nvSpPr>
          <p:cNvPr id="259" name="Google Shape;259;g179d0061b05_0_44"/>
          <p:cNvSpPr txBox="1"/>
          <p:nvPr/>
        </p:nvSpPr>
        <p:spPr>
          <a:xfrm>
            <a:off x="4051175" y="416000"/>
            <a:ext cx="74757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Example of a package on which 36K+ projects depends.</a:t>
            </a:r>
            <a:endParaRPr b="0" i="0" sz="2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g179d0061b05_0_1004"/>
          <p:cNvGrpSpPr/>
          <p:nvPr/>
        </p:nvGrpSpPr>
        <p:grpSpPr>
          <a:xfrm>
            <a:off x="6" y="8"/>
            <a:ext cx="3544176" cy="3624673"/>
            <a:chOff x="2961500" y="961400"/>
            <a:chExt cx="3221100" cy="3220500"/>
          </a:xfrm>
        </p:grpSpPr>
        <p:sp>
          <p:nvSpPr>
            <p:cNvPr id="266" name="Google Shape;266;g179d0061b05_0_1004"/>
            <p:cNvSpPr/>
            <p:nvPr/>
          </p:nvSpPr>
          <p:spPr>
            <a:xfrm>
              <a:off x="2961500" y="961400"/>
              <a:ext cx="3221100" cy="32205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67" name="Google Shape;267;g179d0061b05_0_1004"/>
            <p:cNvSpPr txBox="1"/>
            <p:nvPr/>
          </p:nvSpPr>
          <p:spPr>
            <a:xfrm>
              <a:off x="3686342" y="1329606"/>
              <a:ext cx="1771500" cy="13587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oboto"/>
                  <a:ea typeface="Roboto"/>
                  <a:cs typeface="Roboto"/>
                  <a:sym typeface="Roboto"/>
                </a:rPr>
                <a:t>36,000 dependant projects</a:t>
              </a:r>
              <a:endParaRPr b="0" i="0" sz="2800" u="none" cap="none" strike="noStrike">
                <a:solidFill>
                  <a:schemeClr val="dk1"/>
                </a:solidFill>
                <a:latin typeface="Roboto"/>
                <a:ea typeface="Roboto"/>
                <a:cs typeface="Roboto"/>
                <a:sym typeface="Roboto"/>
              </a:endParaRPr>
            </a:p>
          </p:txBody>
        </p:sp>
      </p:grpSp>
      <p:grpSp>
        <p:nvGrpSpPr>
          <p:cNvPr id="268" name="Google Shape;268;g179d0061b05_0_1004"/>
          <p:cNvGrpSpPr/>
          <p:nvPr/>
        </p:nvGrpSpPr>
        <p:grpSpPr>
          <a:xfrm>
            <a:off x="797520" y="2095585"/>
            <a:ext cx="1949123" cy="1529085"/>
            <a:chOff x="3242835" y="1729918"/>
            <a:chExt cx="2195700" cy="2195700"/>
          </a:xfrm>
        </p:grpSpPr>
        <p:sp>
          <p:nvSpPr>
            <p:cNvPr id="269" name="Google Shape;269;g179d0061b05_0_1004"/>
            <p:cNvSpPr/>
            <p:nvPr/>
          </p:nvSpPr>
          <p:spPr>
            <a:xfrm>
              <a:off x="3242835" y="1729918"/>
              <a:ext cx="2195700" cy="2195700"/>
            </a:xfrm>
            <a:prstGeom prst="ellipse">
              <a:avLst/>
            </a:prstGeom>
            <a:solidFill>
              <a:srgbClr val="FF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179d0061b05_0_1004"/>
            <p:cNvSpPr txBox="1"/>
            <p:nvPr/>
          </p:nvSpPr>
          <p:spPr>
            <a:xfrm>
              <a:off x="3427081" y="2238232"/>
              <a:ext cx="1856100" cy="1115700"/>
            </a:xfrm>
            <a:prstGeom prst="rect">
              <a:avLst/>
            </a:prstGeom>
            <a:solidFill>
              <a:srgbClr val="FF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Roboto"/>
                  <a:ea typeface="Roboto"/>
                  <a:cs typeface="Roboto"/>
                  <a:sym typeface="Roboto"/>
                </a:rPr>
                <a:t>Package</a:t>
              </a:r>
              <a:endParaRPr b="0" i="0" sz="2800" u="none" cap="none" strike="noStrike">
                <a:solidFill>
                  <a:srgbClr val="FFFFFF"/>
                </a:solidFill>
                <a:latin typeface="Roboto"/>
                <a:ea typeface="Roboto"/>
                <a:cs typeface="Roboto"/>
                <a:sym typeface="Roboto"/>
              </a:endParaRPr>
            </a:p>
          </p:txBody>
        </p:sp>
      </p:grpSp>
      <p:sp>
        <p:nvSpPr>
          <p:cNvPr id="271" name="Google Shape;271;g179d0061b05_0_1004"/>
          <p:cNvSpPr txBox="1"/>
          <p:nvPr/>
        </p:nvSpPr>
        <p:spPr>
          <a:xfrm>
            <a:off x="9281325" y="5644400"/>
            <a:ext cx="5079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Maintainer(s) </a:t>
            </a:r>
            <a:endParaRPr b="0" i="0" sz="2800" u="none" cap="none" strike="noStrike">
              <a:solidFill>
                <a:srgbClr val="000000"/>
              </a:solidFill>
              <a:latin typeface="Arial"/>
              <a:ea typeface="Arial"/>
              <a:cs typeface="Arial"/>
              <a:sym typeface="Arial"/>
            </a:endParaRPr>
          </a:p>
        </p:txBody>
      </p:sp>
      <p:pic>
        <p:nvPicPr>
          <p:cNvPr id="272" name="Google Shape;272;g179d0061b05_0_1004"/>
          <p:cNvPicPr preferRelativeResize="0"/>
          <p:nvPr/>
        </p:nvPicPr>
        <p:blipFill rotWithShape="1">
          <a:blip r:embed="rId3">
            <a:alphaModFix/>
          </a:blip>
          <a:srcRect b="0" l="0" r="0" t="0"/>
          <a:stretch/>
        </p:blipFill>
        <p:spPr>
          <a:xfrm>
            <a:off x="9281326" y="3107963"/>
            <a:ext cx="2245538" cy="3031476"/>
          </a:xfrm>
          <a:prstGeom prst="rect">
            <a:avLst/>
          </a:prstGeom>
          <a:noFill/>
          <a:ln>
            <a:noFill/>
          </a:ln>
        </p:spPr>
      </p:pic>
      <p:pic>
        <p:nvPicPr>
          <p:cNvPr id="273" name="Google Shape;273;g179d0061b05_0_1004"/>
          <p:cNvPicPr preferRelativeResize="0"/>
          <p:nvPr/>
        </p:nvPicPr>
        <p:blipFill rotWithShape="1">
          <a:blip r:embed="rId4">
            <a:alphaModFix/>
          </a:blip>
          <a:srcRect b="0" l="0" r="0" t="0"/>
          <a:stretch/>
        </p:blipFill>
        <p:spPr>
          <a:xfrm>
            <a:off x="6347187" y="4854198"/>
            <a:ext cx="1241226" cy="886299"/>
          </a:xfrm>
          <a:prstGeom prst="rect">
            <a:avLst/>
          </a:prstGeom>
          <a:noFill/>
          <a:ln>
            <a:noFill/>
          </a:ln>
        </p:spPr>
      </p:pic>
      <p:sp>
        <p:nvSpPr>
          <p:cNvPr id="274" name="Google Shape;274;g179d0061b05_0_1004"/>
          <p:cNvSpPr/>
          <p:nvPr/>
        </p:nvSpPr>
        <p:spPr>
          <a:xfrm>
            <a:off x="2910674" y="4455250"/>
            <a:ext cx="1843381" cy="16842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Software        Registry</a:t>
            </a:r>
            <a:br>
              <a:rPr b="0" i="0" lang="en-US" sz="2800" u="none" cap="none" strike="noStrike">
                <a:solidFill>
                  <a:schemeClr val="lt1"/>
                </a:solidFill>
                <a:latin typeface="Arial"/>
                <a:ea typeface="Arial"/>
                <a:cs typeface="Arial"/>
                <a:sym typeface="Arial"/>
              </a:rPr>
            </a:br>
            <a:r>
              <a:rPr b="0" i="0" lang="en-US" sz="2800" u="none" cap="none" strike="noStrike">
                <a:solidFill>
                  <a:schemeClr val="lt1"/>
                </a:solidFill>
                <a:latin typeface="Arial"/>
                <a:ea typeface="Arial"/>
                <a:cs typeface="Arial"/>
                <a:sym typeface="Arial"/>
              </a:rPr>
              <a:t>Account</a:t>
            </a:r>
            <a:endParaRPr b="0" i="0" sz="2800" u="none" cap="none" strike="noStrike">
              <a:solidFill>
                <a:schemeClr val="lt1"/>
              </a:solidFill>
              <a:latin typeface="Arial"/>
              <a:ea typeface="Arial"/>
              <a:cs typeface="Arial"/>
              <a:sym typeface="Arial"/>
            </a:endParaRPr>
          </a:p>
        </p:txBody>
      </p:sp>
      <p:cxnSp>
        <p:nvCxnSpPr>
          <p:cNvPr id="275" name="Google Shape;275;g179d0061b05_0_1004"/>
          <p:cNvCxnSpPr>
            <a:stCxn id="274" idx="1"/>
            <a:endCxn id="269" idx="4"/>
          </p:cNvCxnSpPr>
          <p:nvPr/>
        </p:nvCxnSpPr>
        <p:spPr>
          <a:xfrm rot="10800000">
            <a:off x="1772174" y="3624550"/>
            <a:ext cx="1138500" cy="1672800"/>
          </a:xfrm>
          <a:prstGeom prst="straightConnector1">
            <a:avLst/>
          </a:prstGeom>
          <a:noFill/>
          <a:ln cap="flat" cmpd="sng" w="76200">
            <a:solidFill>
              <a:srgbClr val="FF0000"/>
            </a:solidFill>
            <a:prstDash val="solid"/>
            <a:round/>
            <a:headEnd len="med" w="med" type="triangle"/>
            <a:tailEnd len="med" w="med" type="triangle"/>
          </a:ln>
        </p:spPr>
      </p:cxnSp>
      <p:sp>
        <p:nvSpPr>
          <p:cNvPr id="276" name="Google Shape;276;g179d0061b05_0_1004"/>
          <p:cNvSpPr/>
          <p:nvPr/>
        </p:nvSpPr>
        <p:spPr>
          <a:xfrm>
            <a:off x="5845025" y="2205863"/>
            <a:ext cx="2245536" cy="1308528"/>
          </a:xfrm>
          <a:prstGeom prst="cloud">
            <a:avLst/>
          </a:prstGeom>
          <a:solidFill>
            <a:srgbClr val="FF0000"/>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Expired Domain</a:t>
            </a:r>
            <a:endParaRPr b="0" i="0" sz="2800" u="none" cap="none" strike="noStrike">
              <a:solidFill>
                <a:schemeClr val="lt1"/>
              </a:solidFill>
              <a:latin typeface="Arial"/>
              <a:ea typeface="Arial"/>
              <a:cs typeface="Arial"/>
              <a:sym typeface="Arial"/>
            </a:endParaRPr>
          </a:p>
        </p:txBody>
      </p:sp>
      <p:cxnSp>
        <p:nvCxnSpPr>
          <p:cNvPr id="277" name="Google Shape;277;g179d0061b05_0_1004"/>
          <p:cNvCxnSpPr>
            <a:stCxn id="276" idx="1"/>
            <a:endCxn id="273" idx="0"/>
          </p:cNvCxnSpPr>
          <p:nvPr/>
        </p:nvCxnSpPr>
        <p:spPr>
          <a:xfrm>
            <a:off x="6967793" y="3512998"/>
            <a:ext cx="0" cy="1341300"/>
          </a:xfrm>
          <a:prstGeom prst="straightConnector1">
            <a:avLst/>
          </a:prstGeom>
          <a:noFill/>
          <a:ln cap="flat" cmpd="sng" w="76200">
            <a:solidFill>
              <a:srgbClr val="FF0000"/>
            </a:solidFill>
            <a:prstDash val="solid"/>
            <a:round/>
            <a:headEnd len="sm" w="sm" type="none"/>
            <a:tailEnd len="med" w="med" type="triangle"/>
          </a:ln>
        </p:spPr>
      </p:cxnSp>
      <p:sp>
        <p:nvSpPr>
          <p:cNvPr id="278" name="Google Shape;278;g179d0061b05_0_1004"/>
          <p:cNvSpPr txBox="1"/>
          <p:nvPr/>
        </p:nvSpPr>
        <p:spPr>
          <a:xfrm>
            <a:off x="6347175" y="5644400"/>
            <a:ext cx="2385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Email</a:t>
            </a:r>
            <a:endParaRPr b="0" i="0" sz="2800" u="none" cap="none" strike="noStrike">
              <a:solidFill>
                <a:srgbClr val="000000"/>
              </a:solidFill>
              <a:latin typeface="Arial"/>
              <a:ea typeface="Arial"/>
              <a:cs typeface="Arial"/>
              <a:sym typeface="Arial"/>
            </a:endParaRPr>
          </a:p>
        </p:txBody>
      </p:sp>
      <p:cxnSp>
        <p:nvCxnSpPr>
          <p:cNvPr id="279" name="Google Shape;279;g179d0061b05_0_1004"/>
          <p:cNvCxnSpPr>
            <a:stCxn id="272" idx="1"/>
            <a:endCxn id="273" idx="3"/>
          </p:cNvCxnSpPr>
          <p:nvPr/>
        </p:nvCxnSpPr>
        <p:spPr>
          <a:xfrm flipH="1">
            <a:off x="7588426" y="4623701"/>
            <a:ext cx="1692900" cy="673500"/>
          </a:xfrm>
          <a:prstGeom prst="straightConnector1">
            <a:avLst/>
          </a:prstGeom>
          <a:noFill/>
          <a:ln cap="flat" cmpd="sng" w="76200">
            <a:solidFill>
              <a:srgbClr val="7F7F7F"/>
            </a:solidFill>
            <a:prstDash val="dot"/>
            <a:round/>
            <a:headEnd len="sm" w="sm" type="none"/>
            <a:tailEnd len="sm" w="sm" type="none"/>
          </a:ln>
        </p:spPr>
      </p:cxnSp>
      <p:cxnSp>
        <p:nvCxnSpPr>
          <p:cNvPr id="280" name="Google Shape;280;g179d0061b05_0_1004"/>
          <p:cNvCxnSpPr>
            <a:stCxn id="273" idx="1"/>
            <a:endCxn id="274" idx="3"/>
          </p:cNvCxnSpPr>
          <p:nvPr/>
        </p:nvCxnSpPr>
        <p:spPr>
          <a:xfrm rot="10800000">
            <a:off x="4754187" y="5297348"/>
            <a:ext cx="1593000" cy="0"/>
          </a:xfrm>
          <a:prstGeom prst="straightConnector1">
            <a:avLst/>
          </a:prstGeom>
          <a:noFill/>
          <a:ln cap="flat" cmpd="sng" w="76200">
            <a:solidFill>
              <a:srgbClr val="FF0000"/>
            </a:solidFill>
            <a:prstDash val="solid"/>
            <a:round/>
            <a:headEnd len="med" w="med" type="triangle"/>
            <a:tailEnd len="med" w="med" type="triangle"/>
          </a:ln>
        </p:spPr>
      </p:cxnSp>
      <p:pic>
        <p:nvPicPr>
          <p:cNvPr id="281" name="Google Shape;281;g179d0061b05_0_1004"/>
          <p:cNvPicPr preferRelativeResize="0"/>
          <p:nvPr/>
        </p:nvPicPr>
        <p:blipFill rotWithShape="1">
          <a:blip r:embed="rId5">
            <a:alphaModFix/>
          </a:blip>
          <a:srcRect b="0" l="0" r="0" t="0"/>
          <a:stretch/>
        </p:blipFill>
        <p:spPr>
          <a:xfrm>
            <a:off x="9365899" y="335137"/>
            <a:ext cx="2076417" cy="2803163"/>
          </a:xfrm>
          <a:prstGeom prst="rect">
            <a:avLst/>
          </a:prstGeom>
          <a:noFill/>
          <a:ln>
            <a:noFill/>
          </a:ln>
        </p:spPr>
      </p:pic>
      <p:cxnSp>
        <p:nvCxnSpPr>
          <p:cNvPr id="282" name="Google Shape;282;g179d0061b05_0_1004"/>
          <p:cNvCxnSpPr>
            <a:stCxn id="281" idx="1"/>
            <a:endCxn id="276" idx="0"/>
          </p:cNvCxnSpPr>
          <p:nvPr/>
        </p:nvCxnSpPr>
        <p:spPr>
          <a:xfrm flipH="1">
            <a:off x="8088799" y="1736719"/>
            <a:ext cx="1277100" cy="1123500"/>
          </a:xfrm>
          <a:prstGeom prst="straightConnector1">
            <a:avLst/>
          </a:prstGeom>
          <a:noFill/>
          <a:ln cap="flat" cmpd="sng" w="76200">
            <a:solidFill>
              <a:srgbClr val="FF0000"/>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pSp>
        <p:nvGrpSpPr>
          <p:cNvPr id="288" name="Google Shape;288;g179d0061b05_0_1028"/>
          <p:cNvGrpSpPr/>
          <p:nvPr/>
        </p:nvGrpSpPr>
        <p:grpSpPr>
          <a:xfrm>
            <a:off x="6" y="8"/>
            <a:ext cx="3544176" cy="3624673"/>
            <a:chOff x="2961500" y="961400"/>
            <a:chExt cx="3221100" cy="3220500"/>
          </a:xfrm>
        </p:grpSpPr>
        <p:sp>
          <p:nvSpPr>
            <p:cNvPr id="289" name="Google Shape;289;g179d0061b05_0_1028"/>
            <p:cNvSpPr/>
            <p:nvPr/>
          </p:nvSpPr>
          <p:spPr>
            <a:xfrm>
              <a:off x="2961500" y="961400"/>
              <a:ext cx="3221100" cy="32205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179d0061b05_0_1028"/>
            <p:cNvSpPr txBox="1"/>
            <p:nvPr/>
          </p:nvSpPr>
          <p:spPr>
            <a:xfrm>
              <a:off x="3686342" y="1329606"/>
              <a:ext cx="1771500" cy="13587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oboto"/>
                  <a:ea typeface="Roboto"/>
                  <a:cs typeface="Roboto"/>
                  <a:sym typeface="Roboto"/>
                </a:rPr>
                <a:t>36,000 dependant projects</a:t>
              </a:r>
              <a:endParaRPr b="0" i="0" sz="2800" u="none" cap="none" strike="noStrike">
                <a:solidFill>
                  <a:schemeClr val="dk1"/>
                </a:solidFill>
                <a:latin typeface="Roboto"/>
                <a:ea typeface="Roboto"/>
                <a:cs typeface="Roboto"/>
                <a:sym typeface="Roboto"/>
              </a:endParaRPr>
            </a:p>
          </p:txBody>
        </p:sp>
      </p:grpSp>
      <p:grpSp>
        <p:nvGrpSpPr>
          <p:cNvPr id="291" name="Google Shape;291;g179d0061b05_0_1028"/>
          <p:cNvGrpSpPr/>
          <p:nvPr/>
        </p:nvGrpSpPr>
        <p:grpSpPr>
          <a:xfrm>
            <a:off x="797520" y="2095585"/>
            <a:ext cx="1949123" cy="1529085"/>
            <a:chOff x="3242835" y="1729918"/>
            <a:chExt cx="2195700" cy="2195700"/>
          </a:xfrm>
        </p:grpSpPr>
        <p:sp>
          <p:nvSpPr>
            <p:cNvPr id="292" name="Google Shape;292;g179d0061b05_0_1028"/>
            <p:cNvSpPr/>
            <p:nvPr/>
          </p:nvSpPr>
          <p:spPr>
            <a:xfrm>
              <a:off x="3242835" y="1729918"/>
              <a:ext cx="2195700" cy="2195700"/>
            </a:xfrm>
            <a:prstGeom prst="ellipse">
              <a:avLst/>
            </a:prstGeom>
            <a:solidFill>
              <a:srgbClr val="FF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179d0061b05_0_1028"/>
            <p:cNvSpPr txBox="1"/>
            <p:nvPr/>
          </p:nvSpPr>
          <p:spPr>
            <a:xfrm>
              <a:off x="3427081" y="2238232"/>
              <a:ext cx="1856100" cy="1115700"/>
            </a:xfrm>
            <a:prstGeom prst="rect">
              <a:avLst/>
            </a:prstGeom>
            <a:solidFill>
              <a:srgbClr val="FF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Roboto"/>
                  <a:ea typeface="Roboto"/>
                  <a:cs typeface="Roboto"/>
                  <a:sym typeface="Roboto"/>
                </a:rPr>
                <a:t>Package</a:t>
              </a:r>
              <a:endParaRPr b="0" i="0" sz="2800" u="none" cap="none" strike="noStrike">
                <a:solidFill>
                  <a:srgbClr val="FFFFFF"/>
                </a:solidFill>
                <a:latin typeface="Roboto"/>
                <a:ea typeface="Roboto"/>
                <a:cs typeface="Roboto"/>
                <a:sym typeface="Roboto"/>
              </a:endParaRPr>
            </a:p>
          </p:txBody>
        </p:sp>
      </p:grpSp>
      <p:pic>
        <p:nvPicPr>
          <p:cNvPr id="294" name="Google Shape;294;g179d0061b05_0_1028"/>
          <p:cNvPicPr preferRelativeResize="0"/>
          <p:nvPr/>
        </p:nvPicPr>
        <p:blipFill rotWithShape="1">
          <a:blip r:embed="rId3">
            <a:alphaModFix/>
          </a:blip>
          <a:srcRect b="0" l="0" r="0" t="0"/>
          <a:stretch/>
        </p:blipFill>
        <p:spPr>
          <a:xfrm>
            <a:off x="6347187" y="4854198"/>
            <a:ext cx="1241226" cy="886299"/>
          </a:xfrm>
          <a:prstGeom prst="rect">
            <a:avLst/>
          </a:prstGeom>
          <a:noFill/>
          <a:ln>
            <a:noFill/>
          </a:ln>
        </p:spPr>
      </p:pic>
      <p:sp>
        <p:nvSpPr>
          <p:cNvPr id="295" name="Google Shape;295;g179d0061b05_0_1028"/>
          <p:cNvSpPr/>
          <p:nvPr/>
        </p:nvSpPr>
        <p:spPr>
          <a:xfrm>
            <a:off x="2910674" y="4455250"/>
            <a:ext cx="1833595" cy="16842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Software        Registry</a:t>
            </a:r>
            <a:br>
              <a:rPr b="0" i="0" lang="en-US" sz="2800" u="none" cap="none" strike="noStrike">
                <a:solidFill>
                  <a:schemeClr val="lt1"/>
                </a:solidFill>
                <a:latin typeface="Arial"/>
                <a:ea typeface="Arial"/>
                <a:cs typeface="Arial"/>
                <a:sym typeface="Arial"/>
              </a:rPr>
            </a:br>
            <a:r>
              <a:rPr b="0" i="0" lang="en-US" sz="2800" u="none" cap="none" strike="noStrike">
                <a:solidFill>
                  <a:schemeClr val="lt1"/>
                </a:solidFill>
                <a:latin typeface="Arial"/>
                <a:ea typeface="Arial"/>
                <a:cs typeface="Arial"/>
                <a:sym typeface="Arial"/>
              </a:rPr>
              <a:t>Account</a:t>
            </a:r>
            <a:endParaRPr b="0" i="0" sz="2800" u="none" cap="none" strike="noStrike">
              <a:solidFill>
                <a:schemeClr val="lt1"/>
              </a:solidFill>
              <a:latin typeface="Arial"/>
              <a:ea typeface="Arial"/>
              <a:cs typeface="Arial"/>
              <a:sym typeface="Arial"/>
            </a:endParaRPr>
          </a:p>
        </p:txBody>
      </p:sp>
      <p:cxnSp>
        <p:nvCxnSpPr>
          <p:cNvPr id="296" name="Google Shape;296;g179d0061b05_0_1028"/>
          <p:cNvCxnSpPr>
            <a:stCxn id="295" idx="1"/>
            <a:endCxn id="292" idx="4"/>
          </p:cNvCxnSpPr>
          <p:nvPr/>
        </p:nvCxnSpPr>
        <p:spPr>
          <a:xfrm rot="10800000">
            <a:off x="1772174" y="3624550"/>
            <a:ext cx="1138500" cy="1672800"/>
          </a:xfrm>
          <a:prstGeom prst="straightConnector1">
            <a:avLst/>
          </a:prstGeom>
          <a:noFill/>
          <a:ln cap="flat" cmpd="sng" w="76200">
            <a:solidFill>
              <a:srgbClr val="FF0000"/>
            </a:solidFill>
            <a:prstDash val="solid"/>
            <a:round/>
            <a:headEnd len="med" w="med" type="triangle"/>
            <a:tailEnd len="med" w="med" type="triangle"/>
          </a:ln>
        </p:spPr>
      </p:cxnSp>
      <p:sp>
        <p:nvSpPr>
          <p:cNvPr id="297" name="Google Shape;297;g179d0061b05_0_1028"/>
          <p:cNvSpPr/>
          <p:nvPr/>
        </p:nvSpPr>
        <p:spPr>
          <a:xfrm>
            <a:off x="5845025" y="2205863"/>
            <a:ext cx="2245536" cy="1308528"/>
          </a:xfrm>
          <a:prstGeom prst="cloud">
            <a:avLst/>
          </a:prstGeom>
          <a:solidFill>
            <a:srgbClr val="FF0000"/>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Expired Domain</a:t>
            </a:r>
            <a:endParaRPr b="0" i="0" sz="2800" u="none" cap="none" strike="noStrike">
              <a:solidFill>
                <a:schemeClr val="lt1"/>
              </a:solidFill>
              <a:latin typeface="Arial"/>
              <a:ea typeface="Arial"/>
              <a:cs typeface="Arial"/>
              <a:sym typeface="Arial"/>
            </a:endParaRPr>
          </a:p>
        </p:txBody>
      </p:sp>
      <p:cxnSp>
        <p:nvCxnSpPr>
          <p:cNvPr id="298" name="Google Shape;298;g179d0061b05_0_1028"/>
          <p:cNvCxnSpPr>
            <a:stCxn id="297" idx="1"/>
            <a:endCxn id="294" idx="0"/>
          </p:cNvCxnSpPr>
          <p:nvPr/>
        </p:nvCxnSpPr>
        <p:spPr>
          <a:xfrm>
            <a:off x="6967793" y="3512998"/>
            <a:ext cx="0" cy="1341300"/>
          </a:xfrm>
          <a:prstGeom prst="straightConnector1">
            <a:avLst/>
          </a:prstGeom>
          <a:noFill/>
          <a:ln cap="flat" cmpd="sng" w="76200">
            <a:solidFill>
              <a:srgbClr val="FF0000"/>
            </a:solidFill>
            <a:prstDash val="solid"/>
            <a:round/>
            <a:headEnd len="sm" w="sm" type="none"/>
            <a:tailEnd len="med" w="med" type="triangle"/>
          </a:ln>
        </p:spPr>
      </p:cxnSp>
      <p:sp>
        <p:nvSpPr>
          <p:cNvPr id="299" name="Google Shape;299;g179d0061b05_0_1028"/>
          <p:cNvSpPr txBox="1"/>
          <p:nvPr/>
        </p:nvSpPr>
        <p:spPr>
          <a:xfrm>
            <a:off x="6347175" y="5740500"/>
            <a:ext cx="12411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Email</a:t>
            </a:r>
            <a:endParaRPr b="0" i="0" sz="2800" u="none" cap="none" strike="noStrike">
              <a:solidFill>
                <a:srgbClr val="FF0000"/>
              </a:solidFill>
              <a:latin typeface="Arial"/>
              <a:ea typeface="Arial"/>
              <a:cs typeface="Arial"/>
              <a:sym typeface="Arial"/>
            </a:endParaRPr>
          </a:p>
        </p:txBody>
      </p:sp>
      <p:cxnSp>
        <p:nvCxnSpPr>
          <p:cNvPr id="300" name="Google Shape;300;g179d0061b05_0_1028"/>
          <p:cNvCxnSpPr>
            <a:stCxn id="294" idx="1"/>
            <a:endCxn id="295" idx="3"/>
          </p:cNvCxnSpPr>
          <p:nvPr/>
        </p:nvCxnSpPr>
        <p:spPr>
          <a:xfrm rot="10800000">
            <a:off x="4744287" y="5297348"/>
            <a:ext cx="1602900" cy="0"/>
          </a:xfrm>
          <a:prstGeom prst="straightConnector1">
            <a:avLst/>
          </a:prstGeom>
          <a:noFill/>
          <a:ln cap="flat" cmpd="sng" w="76200">
            <a:solidFill>
              <a:srgbClr val="FF0000"/>
            </a:solidFill>
            <a:prstDash val="solid"/>
            <a:round/>
            <a:headEnd len="med" w="med" type="triangle"/>
            <a:tailEnd len="med" w="med" type="triangle"/>
          </a:ln>
        </p:spPr>
      </p:cxnSp>
      <p:pic>
        <p:nvPicPr>
          <p:cNvPr id="301" name="Google Shape;301;g179d0061b05_0_1028"/>
          <p:cNvPicPr preferRelativeResize="0"/>
          <p:nvPr/>
        </p:nvPicPr>
        <p:blipFill rotWithShape="1">
          <a:blip r:embed="rId4">
            <a:alphaModFix/>
          </a:blip>
          <a:srcRect b="0" l="0" r="0" t="0"/>
          <a:stretch/>
        </p:blipFill>
        <p:spPr>
          <a:xfrm>
            <a:off x="9365899" y="3336288"/>
            <a:ext cx="2076417" cy="2803163"/>
          </a:xfrm>
          <a:prstGeom prst="rect">
            <a:avLst/>
          </a:prstGeom>
          <a:noFill/>
          <a:ln>
            <a:noFill/>
          </a:ln>
        </p:spPr>
      </p:pic>
      <p:sp>
        <p:nvSpPr>
          <p:cNvPr id="302" name="Google Shape;302;g179d0061b05_0_1028"/>
          <p:cNvSpPr txBox="1"/>
          <p:nvPr/>
        </p:nvSpPr>
        <p:spPr>
          <a:xfrm>
            <a:off x="9609675" y="5740488"/>
            <a:ext cx="5079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Attacker </a:t>
            </a:r>
            <a:endParaRPr b="0" i="0" sz="2800" u="none" cap="none" strike="noStrike">
              <a:solidFill>
                <a:srgbClr val="000000"/>
              </a:solidFill>
              <a:latin typeface="Arial"/>
              <a:ea typeface="Arial"/>
              <a:cs typeface="Arial"/>
              <a:sym typeface="Arial"/>
            </a:endParaRPr>
          </a:p>
        </p:txBody>
      </p:sp>
      <p:cxnSp>
        <p:nvCxnSpPr>
          <p:cNvPr id="303" name="Google Shape;303;g179d0061b05_0_1028"/>
          <p:cNvCxnSpPr>
            <a:stCxn id="301" idx="1"/>
            <a:endCxn id="297" idx="0"/>
          </p:cNvCxnSpPr>
          <p:nvPr/>
        </p:nvCxnSpPr>
        <p:spPr>
          <a:xfrm rot="10800000">
            <a:off x="8088799" y="2860170"/>
            <a:ext cx="1277100" cy="1877700"/>
          </a:xfrm>
          <a:prstGeom prst="straightConnector1">
            <a:avLst/>
          </a:prstGeom>
          <a:noFill/>
          <a:ln cap="flat" cmpd="sng" w="76200">
            <a:solidFill>
              <a:srgbClr val="FF0000"/>
            </a:solidFill>
            <a:prstDash val="solid"/>
            <a:round/>
            <a:headEnd len="sm" w="sm" type="none"/>
            <a:tailEnd len="med" w="med" type="triangle"/>
          </a:ln>
        </p:spPr>
      </p:cxnSp>
      <p:cxnSp>
        <p:nvCxnSpPr>
          <p:cNvPr id="304" name="Google Shape;304;g179d0061b05_0_1028"/>
          <p:cNvCxnSpPr>
            <a:stCxn id="301" idx="1"/>
            <a:endCxn id="294" idx="3"/>
          </p:cNvCxnSpPr>
          <p:nvPr/>
        </p:nvCxnSpPr>
        <p:spPr>
          <a:xfrm flipH="1">
            <a:off x="7588399" y="4737870"/>
            <a:ext cx="1777500" cy="559500"/>
          </a:xfrm>
          <a:prstGeom prst="straightConnector1">
            <a:avLst/>
          </a:prstGeom>
          <a:noFill/>
          <a:ln cap="flat" cmpd="sng" w="76200">
            <a:solidFill>
              <a:srgbClr val="FF0000"/>
            </a:solidFill>
            <a:prstDash val="solid"/>
            <a:round/>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79d0061b05_0_31"/>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Process - Attacker’s perspective</a:t>
            </a:r>
            <a:endParaRPr/>
          </a:p>
        </p:txBody>
      </p:sp>
      <p:sp>
        <p:nvSpPr>
          <p:cNvPr id="311" name="Google Shape;311;g179d0061b05_0_31"/>
          <p:cNvSpPr txBox="1"/>
          <p:nvPr/>
        </p:nvSpPr>
        <p:spPr>
          <a:xfrm>
            <a:off x="784050" y="1034425"/>
            <a:ext cx="11081100" cy="51411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Attacker looks for the maintainer(s) of a target package.</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Attacker takes out a maintainer(s) email address(es).</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He/she would see whois data of the domain(s) of the email address(es).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If the domain is expired he would buy that domain.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Create and email inbox same to that of victim.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Forgot password on software registry.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Create malicious updates and so on.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79d0061b05_0_1059"/>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Defensive strategy for projects or companies</a:t>
            </a:r>
            <a:endParaRPr sz="4500"/>
          </a:p>
        </p:txBody>
      </p:sp>
      <p:sp>
        <p:nvSpPr>
          <p:cNvPr id="318" name="Google Shape;318;g179d0061b05_0_1059"/>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npm packages</a:t>
            </a:r>
            <a:endParaRPr sz="2800"/>
          </a:p>
        </p:txBody>
      </p:sp>
      <p:pic>
        <p:nvPicPr>
          <p:cNvPr id="319" name="Google Shape;319;g179d0061b05_0_1059"/>
          <p:cNvPicPr preferRelativeResize="0"/>
          <p:nvPr/>
        </p:nvPicPr>
        <p:blipFill rotWithShape="1">
          <a:blip r:embed="rId3">
            <a:alphaModFix/>
          </a:blip>
          <a:srcRect b="0" l="0" r="0" t="0"/>
          <a:stretch/>
        </p:blipFill>
        <p:spPr>
          <a:xfrm>
            <a:off x="1602300" y="1405313"/>
            <a:ext cx="8987398" cy="4047374"/>
          </a:xfrm>
          <a:prstGeom prst="rect">
            <a:avLst/>
          </a:prstGeom>
          <a:noFill/>
          <a:ln>
            <a:noFill/>
          </a:ln>
        </p:spPr>
      </p:pic>
      <p:sp>
        <p:nvSpPr>
          <p:cNvPr id="320" name="Google Shape;320;g179d0061b05_0_1059"/>
          <p:cNvSpPr txBox="1"/>
          <p:nvPr/>
        </p:nvSpPr>
        <p:spPr>
          <a:xfrm>
            <a:off x="1602300" y="5452675"/>
            <a:ext cx="7261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Credits: The Register.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79d0061b05_0_1067"/>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Defensive strategy for projects or companies</a:t>
            </a:r>
            <a:endParaRPr sz="4500"/>
          </a:p>
        </p:txBody>
      </p:sp>
      <p:sp>
        <p:nvSpPr>
          <p:cNvPr id="327" name="Google Shape;327;g179d0061b05_0_1067"/>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Manually</a:t>
            </a:r>
            <a:endParaRPr sz="2800"/>
          </a:p>
        </p:txBody>
      </p:sp>
      <p:sp>
        <p:nvSpPr>
          <p:cNvPr id="328" name="Google Shape;328;g179d0061b05_0_1067"/>
          <p:cNvSpPr txBox="1"/>
          <p:nvPr/>
        </p:nvSpPr>
        <p:spPr>
          <a:xfrm>
            <a:off x="542075" y="1613650"/>
            <a:ext cx="10677900" cy="30939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List down all the packages that your company is using or use the pre-organized lists within your codebase.</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Query each package for the below command for the maintainer(s) email address(es). (this needs npm installation in CLI).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329" name="Google Shape;329;g179d0061b05_0_1067"/>
          <p:cNvPicPr preferRelativeResize="0"/>
          <p:nvPr/>
        </p:nvPicPr>
        <p:blipFill rotWithShape="1">
          <a:blip r:embed="rId3">
            <a:alphaModFix/>
          </a:blip>
          <a:srcRect b="0" l="0" r="0" t="0"/>
          <a:stretch/>
        </p:blipFill>
        <p:spPr>
          <a:xfrm>
            <a:off x="604838" y="4343075"/>
            <a:ext cx="10982325" cy="647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179d0061b05_0_1077"/>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Defensive strategy for projects or companies</a:t>
            </a:r>
            <a:endParaRPr sz="4500"/>
          </a:p>
        </p:txBody>
      </p:sp>
      <p:sp>
        <p:nvSpPr>
          <p:cNvPr id="336" name="Google Shape;336;g179d0061b05_0_1077"/>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Manually</a:t>
            </a:r>
            <a:endParaRPr sz="2800"/>
          </a:p>
        </p:txBody>
      </p:sp>
      <p:sp>
        <p:nvSpPr>
          <p:cNvPr id="337" name="Google Shape;337;g179d0061b05_0_1077"/>
          <p:cNvSpPr txBox="1"/>
          <p:nvPr/>
        </p:nvSpPr>
        <p:spPr>
          <a:xfrm>
            <a:off x="542075" y="1613650"/>
            <a:ext cx="10677900" cy="44514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Now you would have output containing email addresses. Copy that output. </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Separate the email addresses and separate the list of all the domains. </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Run Whois on all the domains and you would find out if any domain is expired.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Third-party tools like email identifier. from the bulk data and  email validators could be used </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79d0061b05_0_1122"/>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Defensive strategy for projects or companies</a:t>
            </a:r>
            <a:endParaRPr sz="4500"/>
          </a:p>
        </p:txBody>
      </p:sp>
      <p:sp>
        <p:nvSpPr>
          <p:cNvPr id="344" name="Google Shape;344;g179d0061b05_0_1122"/>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Automated</a:t>
            </a:r>
            <a:endParaRPr sz="2800"/>
          </a:p>
        </p:txBody>
      </p:sp>
      <p:sp>
        <p:nvSpPr>
          <p:cNvPr id="345" name="Google Shape;345;g179d0061b05_0_1122"/>
          <p:cNvSpPr txBox="1"/>
          <p:nvPr/>
        </p:nvSpPr>
        <p:spPr>
          <a:xfrm>
            <a:off x="782250" y="1736725"/>
            <a:ext cx="10627500" cy="30939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Mostly, hundreds of packages are used by a single org.</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Preferable to repeat this on regular basis.</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Cron-job could be implemented with this to keep your codebase secure from this attack vector too! </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These were the motivations behind sharing this automated script.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179d0061b05_0_1085"/>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Defensive strategy for projects or companies</a:t>
            </a:r>
            <a:endParaRPr sz="4500"/>
          </a:p>
        </p:txBody>
      </p:sp>
      <p:sp>
        <p:nvSpPr>
          <p:cNvPr id="352" name="Google Shape;352;g179d0061b05_0_1085"/>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Automated</a:t>
            </a:r>
            <a:endParaRPr sz="2800"/>
          </a:p>
        </p:txBody>
      </p:sp>
      <p:sp>
        <p:nvSpPr>
          <p:cNvPr id="353" name="Google Shape;353;g179d0061b05_0_1085"/>
          <p:cNvSpPr txBox="1"/>
          <p:nvPr/>
        </p:nvSpPr>
        <p:spPr>
          <a:xfrm>
            <a:off x="782250" y="1450650"/>
            <a:ext cx="10627500" cy="10467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Wrote a mini tool which could identify the takeoverable packages in your codebase for you. </a:t>
            </a:r>
            <a:endParaRPr b="0" i="0" sz="2800" u="none" cap="none" strike="noStrike">
              <a:solidFill>
                <a:srgbClr val="0000FF"/>
              </a:solidFill>
              <a:latin typeface="Arial"/>
              <a:ea typeface="Arial"/>
              <a:cs typeface="Arial"/>
              <a:sym typeface="Arial"/>
            </a:endParaRPr>
          </a:p>
        </p:txBody>
      </p:sp>
      <p:pic>
        <p:nvPicPr>
          <p:cNvPr id="354" name="Google Shape;354;g179d0061b05_0_1085"/>
          <p:cNvPicPr preferRelativeResize="0"/>
          <p:nvPr/>
        </p:nvPicPr>
        <p:blipFill rotWithShape="1">
          <a:blip r:embed="rId3">
            <a:alphaModFix/>
          </a:blip>
          <a:srcRect b="0" l="0" r="0" t="0"/>
          <a:stretch/>
        </p:blipFill>
        <p:spPr>
          <a:xfrm>
            <a:off x="3026585" y="2497350"/>
            <a:ext cx="6138842" cy="3659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7671175ffb_0_1"/>
          <p:cNvSpPr txBox="1"/>
          <p:nvPr>
            <p:ph type="title"/>
          </p:nvPr>
        </p:nvSpPr>
        <p:spPr>
          <a:xfrm>
            <a:off x="1026450" y="132701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u="sng"/>
              <a:t>Disclaimer</a:t>
            </a:r>
            <a:endParaRPr sz="4500" u="sng"/>
          </a:p>
        </p:txBody>
      </p:sp>
      <p:sp>
        <p:nvSpPr>
          <p:cNvPr id="78" name="Google Shape;78;g17671175ffb_0_1"/>
          <p:cNvSpPr txBox="1"/>
          <p:nvPr>
            <p:ph idx="1" type="body"/>
          </p:nvPr>
        </p:nvSpPr>
        <p:spPr>
          <a:xfrm>
            <a:off x="1026450" y="2367750"/>
            <a:ext cx="10363200" cy="1290000"/>
          </a:xfrm>
          <a:prstGeom prst="rect">
            <a:avLst/>
          </a:prstGeom>
          <a:noFill/>
          <a:ln>
            <a:noFill/>
          </a:ln>
        </p:spPr>
        <p:txBody>
          <a:bodyPr anchorCtr="0" anchor="t" bIns="0" lIns="0" spcFirstLastPara="1" rIns="0" wrap="square" tIns="0">
            <a:noAutofit/>
          </a:bodyPr>
          <a:lstStyle/>
          <a:p>
            <a:pPr indent="0" lvl="0" marL="0" rtl="0" algn="ctr">
              <a:lnSpc>
                <a:spcPct val="86000"/>
              </a:lnSpc>
              <a:spcBef>
                <a:spcPts val="0"/>
              </a:spcBef>
              <a:spcAft>
                <a:spcPts val="0"/>
              </a:spcAft>
              <a:buSzPts val="1800"/>
              <a:buNone/>
            </a:pPr>
            <a:r>
              <a:rPr lang="en-US" sz="3000"/>
              <a:t>This talk/presentation is for educational purposes and is intended to spread awareness in a way that you could be vigilant. Nothing here is presented to be used in any malicious/illegal/unethical way.</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79d0061b05_0_1095"/>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Defensive strategy for projects or companies</a:t>
            </a:r>
            <a:endParaRPr sz="4500"/>
          </a:p>
        </p:txBody>
      </p:sp>
      <p:sp>
        <p:nvSpPr>
          <p:cNvPr id="361" name="Google Shape;361;g179d0061b05_0_1095"/>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Automated - Demo</a:t>
            </a:r>
            <a:endParaRPr sz="2800"/>
          </a:p>
        </p:txBody>
      </p:sp>
      <p:sp>
        <p:nvSpPr>
          <p:cNvPr id="362" name="Google Shape;362;g179d0061b05_0_1095"/>
          <p:cNvSpPr txBox="1"/>
          <p:nvPr/>
        </p:nvSpPr>
        <p:spPr>
          <a:xfrm>
            <a:off x="782250" y="1450650"/>
            <a:ext cx="10715100" cy="21027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Install it. - could be accessible @ </a:t>
            </a:r>
            <a:r>
              <a:rPr b="0" i="0" lang="en-US" sz="2800" u="sng" cap="none" strike="noStrike">
                <a:solidFill>
                  <a:schemeClr val="hlink"/>
                </a:solidFill>
                <a:latin typeface="Arial"/>
                <a:ea typeface="Arial"/>
                <a:cs typeface="Arial"/>
                <a:sym typeface="Arial"/>
                <a:hlinkClick r:id="rId3"/>
              </a:rPr>
              <a:t>https://github.com/Splint3r7/npm-account-hijacking-scanner</a:t>
            </a:r>
            <a:endParaRPr b="0" i="0" sz="2800" u="none" cap="none" strike="noStrike">
              <a:solidFill>
                <a:srgbClr val="0000FF"/>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Test out a single package with the following command. </a:t>
            </a:r>
            <a:endParaRPr b="0" i="0" sz="2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2800"/>
              <a:buFont typeface="Arial"/>
              <a:buNone/>
            </a:pPr>
            <a:r>
              <a:rPr b="0" i="0" lang="en-US" sz="2800" u="none" cap="none" strike="noStrike">
                <a:solidFill>
                  <a:srgbClr val="0000FF"/>
                </a:solidFill>
                <a:latin typeface="Arial"/>
                <a:ea typeface="Arial"/>
                <a:cs typeface="Arial"/>
                <a:sym typeface="Arial"/>
              </a:rPr>
              <a:t>bash npm-account-hijacking.sh -p package_name_here</a:t>
            </a:r>
            <a:endParaRPr b="0" i="0" sz="2800" u="none" cap="none" strike="noStrike">
              <a:solidFill>
                <a:srgbClr val="0000FF"/>
              </a:solidFill>
              <a:latin typeface="Arial"/>
              <a:ea typeface="Arial"/>
              <a:cs typeface="Arial"/>
              <a:sym typeface="Arial"/>
            </a:endParaRPr>
          </a:p>
        </p:txBody>
      </p:sp>
      <p:pic>
        <p:nvPicPr>
          <p:cNvPr id="363" name="Google Shape;363;g179d0061b05_0_1095"/>
          <p:cNvPicPr preferRelativeResize="0"/>
          <p:nvPr/>
        </p:nvPicPr>
        <p:blipFill rotWithShape="1">
          <a:blip r:embed="rId4">
            <a:alphaModFix/>
          </a:blip>
          <a:srcRect b="0" l="0" r="0" t="0"/>
          <a:stretch/>
        </p:blipFill>
        <p:spPr>
          <a:xfrm>
            <a:off x="196200" y="3553350"/>
            <a:ext cx="11887198" cy="17022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79d0061b05_0_1114"/>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Defensive strategy for projects or companies</a:t>
            </a:r>
            <a:endParaRPr sz="4500"/>
          </a:p>
        </p:txBody>
      </p:sp>
      <p:sp>
        <p:nvSpPr>
          <p:cNvPr id="370" name="Google Shape;370;g179d0061b05_0_1114"/>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Automated - Demo</a:t>
            </a:r>
            <a:endParaRPr sz="2800"/>
          </a:p>
        </p:txBody>
      </p:sp>
      <p:sp>
        <p:nvSpPr>
          <p:cNvPr id="371" name="Google Shape;371;g179d0061b05_0_1114"/>
          <p:cNvSpPr txBox="1"/>
          <p:nvPr/>
        </p:nvSpPr>
        <p:spPr>
          <a:xfrm>
            <a:off x="782250" y="1450650"/>
            <a:ext cx="10715100" cy="16068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Whole list of your packages could be scanned with the below command. Compile a list in your file </a:t>
            </a:r>
            <a:r>
              <a:rPr b="0" i="0" lang="en-US" sz="2800" u="none" cap="none" strike="noStrike">
                <a:solidFill>
                  <a:srgbClr val="0000FF"/>
                </a:solidFill>
                <a:latin typeface="Arial"/>
                <a:ea typeface="Arial"/>
                <a:cs typeface="Arial"/>
                <a:sym typeface="Arial"/>
              </a:rPr>
              <a:t>“packages.txt”</a:t>
            </a:r>
            <a:r>
              <a:rPr b="0" i="0" lang="en-US" sz="2800" u="none" cap="none" strike="noStrike">
                <a:solidFill>
                  <a:schemeClr val="accent3"/>
                </a:solidFill>
                <a:latin typeface="Arial"/>
                <a:ea typeface="Arial"/>
                <a:cs typeface="Arial"/>
                <a:sym typeface="Arial"/>
              </a:rPr>
              <a:t>.</a:t>
            </a:r>
            <a:endParaRPr b="0" i="0" sz="2800" u="none" cap="none" strike="noStrike">
              <a:solidFill>
                <a:schemeClr val="accent3"/>
              </a:solidFill>
              <a:latin typeface="Arial"/>
              <a:ea typeface="Arial"/>
              <a:cs typeface="Arial"/>
              <a:sym typeface="Arial"/>
            </a:endParaRPr>
          </a:p>
          <a:p>
            <a:pPr indent="-406400" lvl="0" marL="457200" marR="0" rtl="0" algn="l">
              <a:lnSpc>
                <a:spcPct val="115000"/>
              </a:lnSpc>
              <a:spcBef>
                <a:spcPts val="0"/>
              </a:spcBef>
              <a:spcAft>
                <a:spcPts val="0"/>
              </a:spcAft>
              <a:buClr>
                <a:schemeClr val="accent3"/>
              </a:buClr>
              <a:buSzPts val="2800"/>
              <a:buFont typeface="Arial"/>
              <a:buChar char="●"/>
            </a:pPr>
            <a:r>
              <a:rPr b="0" i="0" lang="en-US" sz="2800" u="none" cap="none" strike="noStrike">
                <a:solidFill>
                  <a:srgbClr val="0000FF"/>
                </a:solidFill>
                <a:latin typeface="Arial"/>
                <a:ea typeface="Arial"/>
                <a:cs typeface="Arial"/>
                <a:sym typeface="Arial"/>
              </a:rPr>
              <a:t>bash npm-account-hijacking.sh -f packages.txt</a:t>
            </a:r>
            <a:endParaRPr b="0" i="0" sz="2800" u="none" cap="none" strike="noStrike">
              <a:solidFill>
                <a:schemeClr val="accent3"/>
              </a:solidFill>
              <a:latin typeface="Arial"/>
              <a:ea typeface="Arial"/>
              <a:cs typeface="Arial"/>
              <a:sym typeface="Arial"/>
            </a:endParaRPr>
          </a:p>
        </p:txBody>
      </p:sp>
      <p:pic>
        <p:nvPicPr>
          <p:cNvPr id="372" name="Google Shape;372;g179d0061b05_0_1114"/>
          <p:cNvPicPr preferRelativeResize="0"/>
          <p:nvPr/>
        </p:nvPicPr>
        <p:blipFill rotWithShape="1">
          <a:blip r:embed="rId3">
            <a:alphaModFix/>
          </a:blip>
          <a:srcRect b="0" l="0" r="0" t="0"/>
          <a:stretch/>
        </p:blipFill>
        <p:spPr>
          <a:xfrm>
            <a:off x="152400" y="3209850"/>
            <a:ext cx="11887201" cy="2765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179d0061b05_0_1148"/>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world-wide-how</a:t>
            </a:r>
            <a:endParaRPr sz="4500"/>
          </a:p>
        </p:txBody>
      </p:sp>
      <p:sp>
        <p:nvSpPr>
          <p:cNvPr id="379" name="Google Shape;379;g179d0061b05_0_1148"/>
          <p:cNvSpPr txBox="1"/>
          <p:nvPr/>
        </p:nvSpPr>
        <p:spPr>
          <a:xfrm>
            <a:off x="782250" y="1450650"/>
            <a:ext cx="10627500" cy="4148798"/>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In this research, it was a motivation to found out what’s the security posture of packages in general. (against the account takeover possibilities). </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World-Wide-Scan</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Packages were collected from the publicly available sources.</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Crafted and modified scripts + our high RAM servers and budget were utilized to conduct this research.</a:t>
            </a:r>
            <a:endParaRPr/>
          </a:p>
          <a:p>
            <a:pPr indent="-228600" lvl="0" marL="457200" marR="0" rtl="0" algn="l">
              <a:lnSpc>
                <a:spcPct val="115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3" name="Shape 383"/>
        <p:cNvGrpSpPr/>
        <p:nvPr/>
      </p:nvGrpSpPr>
      <p:grpSpPr>
        <a:xfrm>
          <a:off x="0" y="0"/>
          <a:ext cx="0" cy="0"/>
          <a:chOff x="0" y="0"/>
          <a:chExt cx="0" cy="0"/>
        </a:xfrm>
      </p:grpSpPr>
      <p:sp>
        <p:nvSpPr>
          <p:cNvPr id="384" name="Google Shape;384;g17b29fc3068_0_48"/>
          <p:cNvSpPr txBox="1"/>
          <p:nvPr>
            <p:ph type="title"/>
          </p:nvPr>
        </p:nvSpPr>
        <p:spPr>
          <a:xfrm>
            <a:off x="1143000" y="279950"/>
            <a:ext cx="4579800" cy="817500"/>
          </a:xfrm>
          <a:prstGeom prst="rect">
            <a:avLst/>
          </a:prstGeom>
          <a:noFill/>
          <a:ln>
            <a:noFill/>
          </a:ln>
        </p:spPr>
        <p:txBody>
          <a:bodyPr anchorCtr="0" anchor="ctr" bIns="0" lIns="0" spcFirstLastPara="1" rIns="0" wrap="square" tIns="0">
            <a:normAutofit/>
          </a:bodyPr>
          <a:lstStyle/>
          <a:p>
            <a:pPr indent="0" lvl="0" marL="0" rtl="0" algn="l">
              <a:lnSpc>
                <a:spcPct val="120000"/>
              </a:lnSpc>
              <a:spcBef>
                <a:spcPts val="0"/>
              </a:spcBef>
              <a:spcAft>
                <a:spcPts val="0"/>
              </a:spcAft>
              <a:buClr>
                <a:schemeClr val="dk1"/>
              </a:buClr>
              <a:buSzPts val="1100"/>
              <a:buFont typeface="Arial"/>
              <a:buNone/>
            </a:pPr>
            <a:r>
              <a:rPr lang="en-US" sz="3000">
                <a:solidFill>
                  <a:schemeClr val="accent6"/>
                </a:solidFill>
                <a:latin typeface="Montserrat"/>
                <a:ea typeface="Montserrat"/>
                <a:cs typeface="Montserrat"/>
                <a:sym typeface="Montserrat"/>
              </a:rPr>
              <a:t>$ /usr/local/bin/whoami</a:t>
            </a:r>
            <a:endParaRPr sz="4500">
              <a:solidFill>
                <a:schemeClr val="accent6"/>
              </a:solidFill>
            </a:endParaRPr>
          </a:p>
        </p:txBody>
      </p:sp>
      <p:sp>
        <p:nvSpPr>
          <p:cNvPr id="385" name="Google Shape;385;g17b29fc3068_0_48"/>
          <p:cNvSpPr txBox="1"/>
          <p:nvPr>
            <p:ph idx="1" type="body"/>
          </p:nvPr>
        </p:nvSpPr>
        <p:spPr>
          <a:xfrm>
            <a:off x="1143000" y="1460725"/>
            <a:ext cx="10363200" cy="552000"/>
          </a:xfrm>
          <a:prstGeom prst="rect">
            <a:avLst/>
          </a:prstGeom>
          <a:noFill/>
          <a:ln>
            <a:noFill/>
          </a:ln>
        </p:spPr>
        <p:txBody>
          <a:bodyPr anchorCtr="0" anchor="t" bIns="0" lIns="0" spcFirstLastPara="1" rIns="0" wrap="square" tIns="0">
            <a:noAutofit/>
          </a:bodyPr>
          <a:lstStyle/>
          <a:p>
            <a:pPr indent="0" lvl="0" marL="0" rtl="0" algn="l">
              <a:lnSpc>
                <a:spcPct val="86000"/>
              </a:lnSpc>
              <a:spcBef>
                <a:spcPts val="0"/>
              </a:spcBef>
              <a:spcAft>
                <a:spcPts val="0"/>
              </a:spcAft>
              <a:buSzPts val="1800"/>
              <a:buNone/>
            </a:pPr>
            <a:r>
              <a:rPr b="1" lang="en-US" sz="3800">
                <a:solidFill>
                  <a:schemeClr val="lt1"/>
                </a:solidFill>
              </a:rPr>
              <a:t>Hassan Khan Yusufzai</a:t>
            </a:r>
            <a:endParaRPr b="1" sz="3800">
              <a:solidFill>
                <a:schemeClr val="lt1"/>
              </a:solidFill>
            </a:endParaRPr>
          </a:p>
        </p:txBody>
      </p:sp>
      <p:sp>
        <p:nvSpPr>
          <p:cNvPr id="386" name="Google Shape;386;g17b29fc3068_0_48"/>
          <p:cNvSpPr txBox="1"/>
          <p:nvPr/>
        </p:nvSpPr>
        <p:spPr>
          <a:xfrm>
            <a:off x="1200000" y="2039300"/>
            <a:ext cx="5932800" cy="48846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1900" u="none" cap="none" strike="noStrike">
                <a:solidFill>
                  <a:schemeClr val="lt1"/>
                </a:solidFill>
                <a:highlight>
                  <a:schemeClr val="dk1"/>
                </a:highlight>
                <a:latin typeface="Arial"/>
                <a:ea typeface="Arial"/>
                <a:cs typeface="Arial"/>
                <a:sym typeface="Arial"/>
              </a:rPr>
              <a:t>Senior Security Engineer</a:t>
            </a:r>
            <a:endParaRPr sz="1900">
              <a:solidFill>
                <a:schemeClr val="lt1"/>
              </a:solidFill>
              <a:highlight>
                <a:schemeClr val="dk1"/>
              </a:highlight>
            </a:endParaRPr>
          </a:p>
          <a:p>
            <a:pPr indent="-349250" lvl="0" marL="457200" marR="0" rtl="0" algn="l">
              <a:lnSpc>
                <a:spcPct val="115000"/>
              </a:lnSpc>
              <a:spcBef>
                <a:spcPts val="0"/>
              </a:spcBef>
              <a:spcAft>
                <a:spcPts val="0"/>
              </a:spcAft>
              <a:buClr>
                <a:schemeClr val="lt1"/>
              </a:buClr>
              <a:buSzPts val="1900"/>
              <a:buChar char="●"/>
            </a:pPr>
            <a:r>
              <a:rPr lang="en-US" sz="1900">
                <a:solidFill>
                  <a:schemeClr val="lt1"/>
                </a:solidFill>
                <a:highlight>
                  <a:schemeClr val="dk1"/>
                </a:highlight>
              </a:rPr>
              <a:t>Focused Researcher</a:t>
            </a:r>
            <a:endParaRPr sz="1900">
              <a:solidFill>
                <a:schemeClr val="lt1"/>
              </a:solidFill>
              <a:highlight>
                <a:schemeClr val="dk1"/>
              </a:highlight>
            </a:endParaRPr>
          </a:p>
          <a:p>
            <a:pPr indent="-349250" lvl="0" marL="457200" marR="0" rtl="0" algn="l">
              <a:lnSpc>
                <a:spcPct val="115000"/>
              </a:lnSpc>
              <a:spcBef>
                <a:spcPts val="0"/>
              </a:spcBef>
              <a:spcAft>
                <a:spcPts val="0"/>
              </a:spcAft>
              <a:buClr>
                <a:schemeClr val="lt1"/>
              </a:buClr>
              <a:buSzPts val="1900"/>
              <a:buFont typeface="Arial"/>
              <a:buChar char="●"/>
            </a:pPr>
            <a:r>
              <a:rPr b="0" i="0" lang="en-US" sz="1900" u="none" cap="none" strike="noStrike">
                <a:solidFill>
                  <a:schemeClr val="lt1"/>
                </a:solidFill>
                <a:highlight>
                  <a:schemeClr val="dk1"/>
                </a:highlight>
                <a:latin typeface="Arial"/>
                <a:ea typeface="Arial"/>
                <a:cs typeface="Arial"/>
                <a:sym typeface="Arial"/>
              </a:rPr>
              <a:t>Did OSCP for fun</a:t>
            </a:r>
            <a:endParaRPr b="0" i="0" sz="19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1900" u="none" cap="none" strike="noStrike">
                <a:solidFill>
                  <a:schemeClr val="lt1"/>
                </a:solidFill>
                <a:highlight>
                  <a:schemeClr val="dk1"/>
                </a:highlight>
                <a:latin typeface="Arial"/>
                <a:ea typeface="Arial"/>
                <a:cs typeface="Arial"/>
                <a:sym typeface="Arial"/>
              </a:rPr>
              <a:t>Recent CVEs include - CVE-2022-1556 &amp; CVE-2022-1391.</a:t>
            </a:r>
            <a:endParaRPr b="0" i="0" sz="19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1900" u="none" cap="none" strike="noStrike">
                <a:solidFill>
                  <a:schemeClr val="lt1"/>
                </a:solidFill>
                <a:highlight>
                  <a:schemeClr val="dk1"/>
                </a:highlight>
                <a:latin typeface="Arial"/>
                <a:ea typeface="Arial"/>
                <a:cs typeface="Arial"/>
                <a:sym typeface="Arial"/>
              </a:rPr>
              <a:t>Helped and got acknowledged by companies like include Google, Microsoft, Dell, Intel, Magento and other 200+</a:t>
            </a:r>
            <a:endParaRPr b="0" i="0" sz="19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US" sz="1900" u="none" cap="none" strike="noStrike">
                <a:solidFill>
                  <a:schemeClr val="lt1"/>
                </a:solidFill>
                <a:highlight>
                  <a:schemeClr val="dk1"/>
                </a:highlight>
                <a:latin typeface="Arial"/>
                <a:ea typeface="Arial"/>
                <a:cs typeface="Arial"/>
                <a:sym typeface="Arial"/>
              </a:rPr>
              <a:t>Author of </a:t>
            </a:r>
            <a:r>
              <a:rPr b="0" i="0" lang="en-US" sz="1900" u="sng" cap="none" strike="noStrike">
                <a:solidFill>
                  <a:schemeClr val="hlink"/>
                </a:solidFill>
                <a:highlight>
                  <a:schemeClr val="dk1"/>
                </a:highlight>
                <a:latin typeface="Arial"/>
                <a:ea typeface="Arial"/>
                <a:cs typeface="Arial"/>
                <a:sym typeface="Arial"/>
                <a:hlinkClick r:id="rId3"/>
              </a:rPr>
              <a:t>Rails Security Guide</a:t>
            </a:r>
            <a:endParaRPr sz="1900">
              <a:solidFill>
                <a:schemeClr val="lt1"/>
              </a:solidFill>
              <a:highlight>
                <a:schemeClr val="dk1"/>
              </a:highlight>
            </a:endParaRPr>
          </a:p>
          <a:p>
            <a:pPr indent="-355600" lvl="0" marL="457200" rtl="0" algn="l">
              <a:lnSpc>
                <a:spcPct val="115000"/>
              </a:lnSpc>
              <a:spcBef>
                <a:spcPts val="0"/>
              </a:spcBef>
              <a:spcAft>
                <a:spcPts val="0"/>
              </a:spcAft>
              <a:buClr>
                <a:schemeClr val="lt1"/>
              </a:buClr>
              <a:buSzPts val="2000"/>
              <a:buChar char="●"/>
            </a:pPr>
            <a:r>
              <a:rPr lang="en-US" sz="2000">
                <a:solidFill>
                  <a:schemeClr val="lt1"/>
                </a:solidFill>
                <a:highlight>
                  <a:schemeClr val="dk1"/>
                </a:highlight>
              </a:rPr>
              <a:t>HITB Trainer</a:t>
            </a:r>
            <a:endParaRPr sz="2000">
              <a:solidFill>
                <a:schemeClr val="lt1"/>
              </a:solidFill>
              <a:highlight>
                <a:schemeClr val="dk1"/>
              </a:highlight>
            </a:endParaRPr>
          </a:p>
          <a:p>
            <a:pPr indent="-355600" lvl="0" marL="457200" rtl="0" algn="l">
              <a:lnSpc>
                <a:spcPct val="115000"/>
              </a:lnSpc>
              <a:spcBef>
                <a:spcPts val="0"/>
              </a:spcBef>
              <a:spcAft>
                <a:spcPts val="0"/>
              </a:spcAft>
              <a:buClr>
                <a:schemeClr val="lt1"/>
              </a:buClr>
              <a:buSzPts val="2000"/>
              <a:buChar char="●"/>
            </a:pPr>
            <a:r>
              <a:rPr lang="en-US" sz="2000">
                <a:solidFill>
                  <a:schemeClr val="lt1"/>
                </a:solidFill>
                <a:highlight>
                  <a:schemeClr val="dk1"/>
                </a:highlight>
              </a:rPr>
              <a:t>Spoke @ BlackHat.</a:t>
            </a:r>
            <a:endParaRPr sz="1900">
              <a:solidFill>
                <a:schemeClr val="lt1"/>
              </a:solidFill>
              <a:highlight>
                <a:schemeClr val="dk1"/>
              </a:highlight>
            </a:endParaRPr>
          </a:p>
          <a:p>
            <a:pPr indent="-349250" lvl="0" marL="457200" marR="0" rtl="0" algn="l">
              <a:lnSpc>
                <a:spcPct val="115000"/>
              </a:lnSpc>
              <a:spcBef>
                <a:spcPts val="0"/>
              </a:spcBef>
              <a:spcAft>
                <a:spcPts val="0"/>
              </a:spcAft>
              <a:buClr>
                <a:schemeClr val="lt1"/>
              </a:buClr>
              <a:buSzPts val="1900"/>
              <a:buFont typeface="Arial"/>
              <a:buChar char="●"/>
            </a:pPr>
            <a:r>
              <a:rPr b="0" i="0" lang="en-US" sz="1900" u="none" cap="none" strike="noStrike">
                <a:solidFill>
                  <a:schemeClr val="lt1"/>
                </a:solidFill>
                <a:highlight>
                  <a:schemeClr val="dk1"/>
                </a:highlight>
                <a:latin typeface="Arial"/>
                <a:ea typeface="Arial"/>
                <a:cs typeface="Arial"/>
                <a:sym typeface="Arial"/>
              </a:rPr>
              <a:t>Love to mass scan the for fun ＼(^o^) /</a:t>
            </a:r>
            <a:endParaRPr b="0" i="0" sz="1900" u="none" cap="none" strike="noStrike">
              <a:solidFill>
                <a:schemeClr val="lt1"/>
              </a:solidFill>
              <a:highlight>
                <a:schemeClr val="dk1"/>
              </a:highlight>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Char char="●"/>
            </a:pPr>
            <a:r>
              <a:rPr lang="en-US" sz="1900">
                <a:solidFill>
                  <a:schemeClr val="lt1"/>
                </a:solidFill>
                <a:highlight>
                  <a:schemeClr val="dk1"/>
                </a:highlight>
              </a:rPr>
              <a:t>Traveling</a:t>
            </a:r>
            <a:r>
              <a:rPr lang="en-US" sz="1900">
                <a:solidFill>
                  <a:schemeClr val="lt1"/>
                </a:solidFill>
                <a:highlight>
                  <a:schemeClr val="dk1"/>
                </a:highlight>
              </a:rPr>
              <a:t> the </a:t>
            </a:r>
            <a:r>
              <a:rPr lang="en-US" sz="1900">
                <a:solidFill>
                  <a:schemeClr val="lt1"/>
                </a:solidFill>
                <a:highlight>
                  <a:schemeClr val="dk1"/>
                </a:highlight>
              </a:rPr>
              <a:t>world</a:t>
            </a:r>
            <a:r>
              <a:rPr lang="en-US" sz="1900">
                <a:solidFill>
                  <a:schemeClr val="lt1"/>
                </a:solidFill>
                <a:highlight>
                  <a:schemeClr val="dk1"/>
                </a:highlight>
              </a:rPr>
              <a:t> </a:t>
            </a:r>
            <a:endParaRPr sz="1900">
              <a:solidFill>
                <a:schemeClr val="lt1"/>
              </a:solidFill>
              <a:highlight>
                <a:schemeClr val="dk1"/>
              </a:highlight>
            </a:endParaRPr>
          </a:p>
        </p:txBody>
      </p:sp>
      <p:pic>
        <p:nvPicPr>
          <p:cNvPr id="387" name="Google Shape;387;g17b29fc3068_0_48"/>
          <p:cNvPicPr preferRelativeResize="0"/>
          <p:nvPr/>
        </p:nvPicPr>
        <p:blipFill rotWithShape="1">
          <a:blip r:embed="rId4">
            <a:alphaModFix/>
          </a:blip>
          <a:srcRect b="0" l="0" r="0" t="0"/>
          <a:stretch/>
        </p:blipFill>
        <p:spPr>
          <a:xfrm>
            <a:off x="9395700" y="355825"/>
            <a:ext cx="1748903" cy="1683475"/>
          </a:xfrm>
          <a:prstGeom prst="rect">
            <a:avLst/>
          </a:prstGeom>
          <a:noFill/>
          <a:ln>
            <a:noFill/>
          </a:ln>
        </p:spPr>
      </p:pic>
      <p:pic>
        <p:nvPicPr>
          <p:cNvPr id="388" name="Google Shape;388;g17b29fc3068_0_48"/>
          <p:cNvPicPr preferRelativeResize="0"/>
          <p:nvPr/>
        </p:nvPicPr>
        <p:blipFill rotWithShape="1">
          <a:blip r:embed="rId5">
            <a:alphaModFix/>
          </a:blip>
          <a:srcRect b="0" l="0" r="0" t="0"/>
          <a:stretch/>
        </p:blipFill>
        <p:spPr>
          <a:xfrm>
            <a:off x="7656675" y="2376000"/>
            <a:ext cx="3478050" cy="26204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79d0061b05_0_1156"/>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395" name="Google Shape;395;g179d0061b05_0_1156"/>
          <p:cNvSpPr txBox="1"/>
          <p:nvPr/>
        </p:nvSpPr>
        <p:spPr>
          <a:xfrm>
            <a:off x="782250" y="1059650"/>
            <a:ext cx="10627500" cy="2598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sng" cap="none" strike="noStrike">
                <a:solidFill>
                  <a:srgbClr val="000000"/>
                </a:solidFill>
                <a:latin typeface="Arial"/>
                <a:ea typeface="Arial"/>
                <a:cs typeface="Arial"/>
                <a:sym typeface="Arial"/>
              </a:rPr>
              <a:t>Step 1:</a:t>
            </a:r>
            <a:r>
              <a:rPr b="0" i="0" lang="en-US" sz="2800" u="none" cap="none" strike="noStrike">
                <a:solidFill>
                  <a:srgbClr val="000000"/>
                </a:solidFill>
                <a:latin typeface="Arial"/>
                <a:ea typeface="Arial"/>
                <a:cs typeface="Arial"/>
                <a:sym typeface="Arial"/>
              </a:rPr>
              <a:t>  Firstly, packages were collected from the internet</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FF0000"/>
                </a:solidFill>
                <a:latin typeface="Arial"/>
                <a:ea typeface="Arial"/>
                <a:cs typeface="Arial"/>
                <a:sym typeface="Arial"/>
              </a:rPr>
              <a:t>2.1+ million packages</a:t>
            </a:r>
            <a:r>
              <a:rPr b="0" i="0" lang="en-US" sz="2800" u="none" cap="none" strike="noStrike">
                <a:solidFill>
                  <a:srgbClr val="000000"/>
                </a:solidFill>
                <a:latin typeface="Arial"/>
                <a:ea typeface="Arial"/>
                <a:cs typeface="Arial"/>
                <a:sym typeface="Arial"/>
              </a:rPr>
              <a:t> (2,118,539 to be precise) packages were identified while conducting this research.</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Total packages on the date mentioned were</a:t>
            </a:r>
            <a:br>
              <a:rPr b="0" i="0" lang="en-US" sz="2800" u="none" cap="none" strike="noStrike">
                <a:solidFill>
                  <a:srgbClr val="000000"/>
                </a:solidFill>
                <a:latin typeface="Arial"/>
                <a:ea typeface="Arial"/>
                <a:cs typeface="Arial"/>
                <a:sym typeface="Arial"/>
              </a:rPr>
            </a:br>
            <a:r>
              <a:rPr b="0" i="0" lang="en-US" sz="2800" u="none" cap="none" strike="noStrike">
                <a:solidFill>
                  <a:srgbClr val="000000"/>
                </a:solidFill>
                <a:latin typeface="Arial"/>
                <a:ea typeface="Arial"/>
                <a:cs typeface="Arial"/>
                <a:sym typeface="Arial"/>
              </a:rPr>
              <a:t>2.1+ million (2,157,003) on Npmjs.org</a:t>
            </a:r>
            <a:endParaRPr b="0" i="0" sz="2800" u="none" cap="none" strike="noStrike">
              <a:solidFill>
                <a:srgbClr val="000000"/>
              </a:solidFill>
              <a:latin typeface="Arial"/>
              <a:ea typeface="Arial"/>
              <a:cs typeface="Arial"/>
              <a:sym typeface="Arial"/>
            </a:endParaRPr>
          </a:p>
        </p:txBody>
      </p:sp>
      <p:pic>
        <p:nvPicPr>
          <p:cNvPr id="396" name="Google Shape;396;g179d0061b05_0_1156"/>
          <p:cNvPicPr preferRelativeResize="0"/>
          <p:nvPr/>
        </p:nvPicPr>
        <p:blipFill rotWithShape="1">
          <a:blip r:embed="rId3">
            <a:alphaModFix/>
          </a:blip>
          <a:srcRect b="0" l="0" r="0" t="0"/>
          <a:stretch/>
        </p:blipFill>
        <p:spPr>
          <a:xfrm>
            <a:off x="8270087" y="2652650"/>
            <a:ext cx="3845025" cy="3556949"/>
          </a:xfrm>
          <a:prstGeom prst="rect">
            <a:avLst/>
          </a:prstGeom>
          <a:noFill/>
          <a:ln>
            <a:noFill/>
          </a:ln>
        </p:spPr>
      </p:pic>
      <p:sp>
        <p:nvSpPr>
          <p:cNvPr id="397" name="Google Shape;397;g179d0061b05_0_1156"/>
          <p:cNvSpPr txBox="1"/>
          <p:nvPr/>
        </p:nvSpPr>
        <p:spPr>
          <a:xfrm>
            <a:off x="8270087" y="5798350"/>
            <a:ext cx="7261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Credits: Npmjs.com (31 Oct 2022)</a:t>
            </a:r>
            <a:endParaRPr b="0" i="0" sz="1400" u="none" cap="none" strike="noStrike">
              <a:solidFill>
                <a:srgbClr val="000000"/>
              </a:solidFill>
              <a:latin typeface="Arial"/>
              <a:ea typeface="Arial"/>
              <a:cs typeface="Arial"/>
              <a:sym typeface="Arial"/>
            </a:endParaRPr>
          </a:p>
        </p:txBody>
      </p:sp>
      <p:sp>
        <p:nvSpPr>
          <p:cNvPr id="398" name="Google Shape;398;g179d0061b05_0_1156"/>
          <p:cNvSpPr/>
          <p:nvPr/>
        </p:nvSpPr>
        <p:spPr>
          <a:xfrm>
            <a:off x="3957850" y="4431125"/>
            <a:ext cx="2625300" cy="920700"/>
          </a:xfrm>
          <a:prstGeom prst="parallelogram">
            <a:avLst>
              <a:gd fmla="val 25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Collected packages</a:t>
            </a:r>
            <a:endParaRPr b="0" i="0" sz="2800" u="none" cap="none" strike="noStrike">
              <a:solidFill>
                <a:schemeClr val="lt1"/>
              </a:solidFill>
              <a:latin typeface="Arial"/>
              <a:ea typeface="Arial"/>
              <a:cs typeface="Arial"/>
              <a:sym typeface="Arial"/>
            </a:endParaRPr>
          </a:p>
        </p:txBody>
      </p:sp>
      <p:sp>
        <p:nvSpPr>
          <p:cNvPr id="399" name="Google Shape;399;g179d0061b05_0_1156"/>
          <p:cNvSpPr/>
          <p:nvPr/>
        </p:nvSpPr>
        <p:spPr>
          <a:xfrm>
            <a:off x="3737350" y="3733625"/>
            <a:ext cx="3066300" cy="2315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400" name="Google Shape;400;g179d0061b05_0_1156"/>
          <p:cNvSpPr txBox="1"/>
          <p:nvPr/>
        </p:nvSpPr>
        <p:spPr>
          <a:xfrm>
            <a:off x="782250" y="4583675"/>
            <a:ext cx="1771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2,118,539</a:t>
            </a:r>
            <a:endParaRPr b="0" i="0" sz="1400" u="none" cap="none" strike="noStrike">
              <a:solidFill>
                <a:srgbClr val="FF0000"/>
              </a:solidFill>
              <a:latin typeface="Arial"/>
              <a:ea typeface="Arial"/>
              <a:cs typeface="Arial"/>
              <a:sym typeface="Arial"/>
            </a:endParaRPr>
          </a:p>
        </p:txBody>
      </p:sp>
      <p:cxnSp>
        <p:nvCxnSpPr>
          <p:cNvPr id="401" name="Google Shape;401;g179d0061b05_0_1156"/>
          <p:cNvCxnSpPr>
            <a:stCxn id="399" idx="2"/>
            <a:endCxn id="400" idx="3"/>
          </p:cNvCxnSpPr>
          <p:nvPr/>
        </p:nvCxnSpPr>
        <p:spPr>
          <a:xfrm rot="10800000">
            <a:off x="2553550" y="4891475"/>
            <a:ext cx="1183800" cy="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500"/>
                                        <p:tgtEl>
                                          <p:spTgt spid="3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179d0061b05_0_2183"/>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408" name="Google Shape;408;g179d0061b05_0_2183"/>
          <p:cNvSpPr txBox="1"/>
          <p:nvPr/>
        </p:nvSpPr>
        <p:spPr>
          <a:xfrm>
            <a:off x="782250" y="1567650"/>
            <a:ext cx="10627500" cy="358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Step 2:</a:t>
            </a:r>
            <a:r>
              <a:rPr b="0" i="0" lang="en-US" sz="2800" u="none" cap="none" strike="noStrike">
                <a:solidFill>
                  <a:schemeClr val="dk1"/>
                </a:solidFill>
                <a:latin typeface="Arial"/>
                <a:ea typeface="Arial"/>
                <a:cs typeface="Arial"/>
                <a:sym typeface="Arial"/>
              </a:rPr>
              <a:t> Email addresses of maintainers of ALL the packages    were </a:t>
            </a:r>
            <a:r>
              <a:rPr b="0" i="0" lang="en-US" sz="2800" u="none" cap="none" strike="noStrike">
                <a:solidFill>
                  <a:srgbClr val="000000"/>
                </a:solidFill>
                <a:latin typeface="Arial"/>
                <a:ea typeface="Arial"/>
                <a:cs typeface="Arial"/>
                <a:sym typeface="Arial"/>
              </a:rPr>
              <a:t>identified.</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Command ~ </a:t>
            </a:r>
            <a:r>
              <a:rPr b="0" i="0" lang="en-US" sz="2800" u="none" cap="none" strike="noStrike">
                <a:solidFill>
                  <a:srgbClr val="0000FF"/>
                </a:solidFill>
                <a:latin typeface="Arial"/>
                <a:ea typeface="Arial"/>
                <a:cs typeface="Arial"/>
                <a:sym typeface="Arial"/>
              </a:rPr>
              <a:t>npm view package_name_here maintainers.email</a:t>
            </a:r>
            <a:r>
              <a:rPr b="0" i="0" lang="en-US" sz="2800" u="none" cap="none" strike="noStrike">
                <a:solidFill>
                  <a:srgbClr val="000000"/>
                </a:solidFill>
                <a:latin typeface="Arial"/>
                <a:ea typeface="Arial"/>
                <a:cs typeface="Arial"/>
                <a:sym typeface="Arial"/>
              </a:rPr>
              <a:t> was ran </a:t>
            </a:r>
            <a:r>
              <a:rPr b="0" i="0" lang="en-US" sz="2800" u="none" cap="none" strike="noStrike">
                <a:solidFill>
                  <a:schemeClr val="dk1"/>
                </a:solidFill>
                <a:latin typeface="Arial"/>
                <a:ea typeface="Arial"/>
                <a:cs typeface="Arial"/>
                <a:sym typeface="Arial"/>
              </a:rPr>
              <a:t>2,118,539 (2.1+ million) times in parallel.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Obviously this was achievable by a huge processing power and a little bit of effective scripting.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accent3"/>
              </a:buClr>
              <a:buSzPts val="2800"/>
              <a:buFont typeface="Arial"/>
              <a:buChar char="●"/>
            </a:pPr>
            <a:r>
              <a:rPr b="0" i="0" lang="en-US" sz="2800" u="none" cap="none" strike="noStrike">
                <a:solidFill>
                  <a:srgbClr val="0000FF"/>
                </a:solidFill>
                <a:latin typeface="Arial"/>
                <a:ea typeface="Arial"/>
                <a:cs typeface="Arial"/>
                <a:sym typeface="Arial"/>
              </a:rPr>
              <a:t>6,789,211 (6.7+ million) email addresses</a:t>
            </a:r>
            <a:r>
              <a:rPr b="0" i="0" lang="en-US" sz="2800" u="none" cap="none" strike="noStrike">
                <a:solidFill>
                  <a:schemeClr val="dk1"/>
                </a:solidFill>
                <a:latin typeface="Arial"/>
                <a:ea typeface="Arial"/>
                <a:cs typeface="Arial"/>
                <a:sym typeface="Arial"/>
              </a:rPr>
              <a:t> were extracted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179d0061b05_0_1166"/>
          <p:cNvSpPr/>
          <p:nvPr/>
        </p:nvSpPr>
        <p:spPr>
          <a:xfrm>
            <a:off x="2410000" y="2122050"/>
            <a:ext cx="3260700" cy="884100"/>
          </a:xfrm>
          <a:prstGeom prst="parallelogram">
            <a:avLst>
              <a:gd fmla="val 25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Collected packages</a:t>
            </a:r>
            <a:endParaRPr b="0" i="0" sz="2800" u="none" cap="none" strike="noStrike">
              <a:solidFill>
                <a:schemeClr val="lt1"/>
              </a:solidFill>
              <a:latin typeface="Arial"/>
              <a:ea typeface="Arial"/>
              <a:cs typeface="Arial"/>
              <a:sym typeface="Arial"/>
            </a:endParaRPr>
          </a:p>
        </p:txBody>
      </p:sp>
      <p:sp>
        <p:nvSpPr>
          <p:cNvPr id="415" name="Google Shape;415;g179d0061b05_0_1166"/>
          <p:cNvSpPr/>
          <p:nvPr/>
        </p:nvSpPr>
        <p:spPr>
          <a:xfrm>
            <a:off x="6713125" y="1890900"/>
            <a:ext cx="3111600" cy="13464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Extract email addresses</a:t>
            </a:r>
            <a:endParaRPr b="0" i="0" sz="2800" u="none" cap="none" strike="noStrike">
              <a:solidFill>
                <a:schemeClr val="lt1"/>
              </a:solidFill>
              <a:latin typeface="Arial"/>
              <a:ea typeface="Arial"/>
              <a:cs typeface="Arial"/>
              <a:sym typeface="Arial"/>
            </a:endParaRPr>
          </a:p>
        </p:txBody>
      </p:sp>
      <p:cxnSp>
        <p:nvCxnSpPr>
          <p:cNvPr id="416" name="Google Shape;416;g179d0061b05_0_1166"/>
          <p:cNvCxnSpPr>
            <a:stCxn id="414" idx="2"/>
            <a:endCxn id="415" idx="1"/>
          </p:cNvCxnSpPr>
          <p:nvPr/>
        </p:nvCxnSpPr>
        <p:spPr>
          <a:xfrm>
            <a:off x="5560188" y="2564100"/>
            <a:ext cx="1152900" cy="0"/>
          </a:xfrm>
          <a:prstGeom prst="straightConnector1">
            <a:avLst/>
          </a:prstGeom>
          <a:noFill/>
          <a:ln cap="flat" cmpd="sng" w="38100">
            <a:solidFill>
              <a:schemeClr val="dk1"/>
            </a:solidFill>
            <a:prstDash val="solid"/>
            <a:round/>
            <a:headEnd len="sm" w="sm" type="none"/>
            <a:tailEnd len="med" w="med" type="triangle"/>
          </a:ln>
        </p:spPr>
      </p:cxnSp>
      <p:sp>
        <p:nvSpPr>
          <p:cNvPr id="417" name="Google Shape;417;g179d0061b05_0_1166"/>
          <p:cNvSpPr/>
          <p:nvPr/>
        </p:nvSpPr>
        <p:spPr>
          <a:xfrm>
            <a:off x="6367825" y="1089600"/>
            <a:ext cx="3802200" cy="29490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418" name="Google Shape;418;g179d0061b05_0_1166"/>
          <p:cNvSpPr txBox="1"/>
          <p:nvPr/>
        </p:nvSpPr>
        <p:spPr>
          <a:xfrm>
            <a:off x="6298675" y="5152800"/>
            <a:ext cx="394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6,789,211 (6.7+ million)</a:t>
            </a:r>
            <a:endParaRPr b="0" i="0" sz="1400" u="none" cap="none" strike="noStrike">
              <a:solidFill>
                <a:srgbClr val="FF0000"/>
              </a:solidFill>
              <a:latin typeface="Arial"/>
              <a:ea typeface="Arial"/>
              <a:cs typeface="Arial"/>
              <a:sym typeface="Arial"/>
            </a:endParaRPr>
          </a:p>
        </p:txBody>
      </p:sp>
      <p:cxnSp>
        <p:nvCxnSpPr>
          <p:cNvPr id="419" name="Google Shape;419;g179d0061b05_0_1166"/>
          <p:cNvCxnSpPr>
            <a:stCxn id="417" idx="4"/>
            <a:endCxn id="418" idx="0"/>
          </p:cNvCxnSpPr>
          <p:nvPr/>
        </p:nvCxnSpPr>
        <p:spPr>
          <a:xfrm>
            <a:off x="8268925" y="4038600"/>
            <a:ext cx="0" cy="111420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500"/>
                                        <p:tgtEl>
                                          <p:spTgt spid="4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500"/>
                                        <p:tgtEl>
                                          <p:spTgt spid="4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7b29fc3068_0_63"/>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426" name="Google Shape;426;g17b29fc3068_0_63"/>
          <p:cNvSpPr txBox="1"/>
          <p:nvPr/>
        </p:nvSpPr>
        <p:spPr>
          <a:xfrm>
            <a:off x="782250" y="1339050"/>
            <a:ext cx="10627500" cy="117567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Alternative of Step 2:</a:t>
            </a:r>
            <a:endParaRPr b="1" i="0" sz="2800" u="sng"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NPM Public API could also be utilized for email extraction.</a:t>
            </a:r>
            <a:endParaRPr b="0" i="0" sz="2800" u="none" cap="none" strike="noStrike">
              <a:solidFill>
                <a:schemeClr val="dk1"/>
              </a:solidFill>
              <a:latin typeface="Arial"/>
              <a:ea typeface="Arial"/>
              <a:cs typeface="Arial"/>
              <a:sym typeface="Arial"/>
            </a:endParaRPr>
          </a:p>
        </p:txBody>
      </p:sp>
      <p:pic>
        <p:nvPicPr>
          <p:cNvPr id="427" name="Google Shape;427;g17b29fc3068_0_63"/>
          <p:cNvPicPr preferRelativeResize="0"/>
          <p:nvPr/>
        </p:nvPicPr>
        <p:blipFill rotWithShape="1">
          <a:blip r:embed="rId3">
            <a:alphaModFix/>
          </a:blip>
          <a:srcRect b="0" l="0" r="0" t="0"/>
          <a:stretch/>
        </p:blipFill>
        <p:spPr>
          <a:xfrm>
            <a:off x="2556451" y="2450250"/>
            <a:ext cx="6180897" cy="3432611"/>
          </a:xfrm>
          <a:prstGeom prst="rect">
            <a:avLst/>
          </a:prstGeom>
          <a:noFill/>
          <a:ln>
            <a:noFill/>
          </a:ln>
        </p:spPr>
      </p:pic>
      <p:sp>
        <p:nvSpPr>
          <p:cNvPr id="428" name="Google Shape;428;g17b29fc3068_0_63"/>
          <p:cNvSpPr txBox="1"/>
          <p:nvPr/>
        </p:nvSpPr>
        <p:spPr>
          <a:xfrm>
            <a:off x="2455949" y="5882861"/>
            <a:ext cx="638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https://gist.github.com/Splint3r7/69e73ac50b809b8618d41729d8bf03e8</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179d0061b05_0_2290"/>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435" name="Google Shape;435;g179d0061b05_0_2290"/>
          <p:cNvSpPr txBox="1"/>
          <p:nvPr/>
        </p:nvSpPr>
        <p:spPr>
          <a:xfrm>
            <a:off x="782250" y="1567650"/>
            <a:ext cx="10627500" cy="4580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Step 3:</a:t>
            </a:r>
            <a:r>
              <a:rPr b="0" i="0" lang="en-US" sz="2800" u="none" cap="none" strike="noStrike">
                <a:solidFill>
                  <a:schemeClr val="dk1"/>
                </a:solidFill>
                <a:latin typeface="Arial"/>
                <a:ea typeface="Arial"/>
                <a:cs typeface="Arial"/>
                <a:sym typeface="Arial"/>
              </a:rPr>
              <a:t>  Email addresses were sorted to remove the email addresses which were repeating in the list. </a:t>
            </a:r>
            <a:br>
              <a:rPr b="0" i="0" lang="en-US" sz="2800" u="none" cap="none" strike="noStrike">
                <a:solidFill>
                  <a:schemeClr val="dk1"/>
                </a:solidFill>
                <a:latin typeface="Arial"/>
                <a:ea typeface="Arial"/>
                <a:cs typeface="Arial"/>
                <a:sym typeface="Arial"/>
              </a:rPr>
            </a:br>
            <a:br>
              <a:rPr b="0"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Example:-</a:t>
            </a:r>
            <a:r>
              <a:rPr b="0" i="0" lang="en-US" sz="2800" u="none" cap="none" strike="noStrike">
                <a:solidFill>
                  <a:schemeClr val="dk1"/>
                </a:solidFill>
                <a:latin typeface="Arial"/>
                <a:ea typeface="Arial"/>
                <a:cs typeface="Arial"/>
                <a:sym typeface="Arial"/>
              </a:rPr>
              <a:t> if </a:t>
            </a:r>
            <a:r>
              <a:rPr b="0" i="0" lang="en-US" sz="2800" u="sng" cap="none" strike="noStrike">
                <a:solidFill>
                  <a:schemeClr val="hlink"/>
                </a:solidFill>
                <a:latin typeface="Arial"/>
                <a:ea typeface="Arial"/>
                <a:cs typeface="Arial"/>
                <a:sym typeface="Arial"/>
                <a:hlinkClick r:id="rId3"/>
              </a:rPr>
              <a:t>x@y.com</a:t>
            </a:r>
            <a:r>
              <a:rPr b="0" i="0" lang="en-US" sz="2800" u="none" cap="none" strike="noStrike">
                <a:solidFill>
                  <a:schemeClr val="dk1"/>
                </a:solidFill>
                <a:latin typeface="Arial"/>
                <a:ea typeface="Arial"/>
                <a:cs typeface="Arial"/>
                <a:sym typeface="Arial"/>
              </a:rPr>
              <a:t> was repeating in a list, it was removed in the repetitive rows. </a:t>
            </a:r>
            <a:br>
              <a:rPr b="0" i="0" lang="en-US" sz="2800" u="none" cap="none" strike="noStrike">
                <a:solidFill>
                  <a:schemeClr val="dk1"/>
                </a:solidFill>
                <a:latin typeface="Arial"/>
                <a:ea typeface="Arial"/>
                <a:cs typeface="Arial"/>
                <a:sym typeface="Arial"/>
              </a:rPr>
            </a:b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rgbClr val="FF0000"/>
                </a:solidFill>
                <a:latin typeface="Arial"/>
                <a:ea typeface="Arial"/>
                <a:cs typeface="Arial"/>
                <a:sym typeface="Arial"/>
              </a:rPr>
              <a:t>603,887</a:t>
            </a:r>
            <a:r>
              <a:rPr b="0" i="0" lang="en-US" sz="2800" u="none" cap="none" strike="noStrike">
                <a:solidFill>
                  <a:schemeClr val="dk1"/>
                </a:solidFill>
                <a:latin typeface="Arial"/>
                <a:ea typeface="Arial"/>
                <a:cs typeface="Arial"/>
                <a:sym typeface="Arial"/>
              </a:rPr>
              <a:t> unique email addresses were separated or fetched out from this sorting step ! </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t/>
            </a:r>
            <a:endParaRPr b="0" i="0" sz="2800" u="none" cap="none" strike="noStrike">
              <a:solidFill>
                <a:schemeClr val="accent3"/>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179d0061b05_0_2298"/>
          <p:cNvSpPr/>
          <p:nvPr/>
        </p:nvSpPr>
        <p:spPr>
          <a:xfrm>
            <a:off x="5081163" y="604600"/>
            <a:ext cx="2318100" cy="727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Extract email addresses</a:t>
            </a:r>
            <a:endParaRPr b="0" i="0" sz="2800" u="none" cap="none" strike="noStrike">
              <a:solidFill>
                <a:schemeClr val="lt1"/>
              </a:solidFill>
              <a:latin typeface="Arial"/>
              <a:ea typeface="Arial"/>
              <a:cs typeface="Arial"/>
              <a:sym typeface="Arial"/>
            </a:endParaRPr>
          </a:p>
        </p:txBody>
      </p:sp>
      <p:cxnSp>
        <p:nvCxnSpPr>
          <p:cNvPr id="442" name="Google Shape;442;g179d0061b05_0_2298"/>
          <p:cNvCxnSpPr>
            <a:endCxn id="441" idx="1"/>
          </p:cNvCxnSpPr>
          <p:nvPr/>
        </p:nvCxnSpPr>
        <p:spPr>
          <a:xfrm>
            <a:off x="4395063" y="968500"/>
            <a:ext cx="686100" cy="0"/>
          </a:xfrm>
          <a:prstGeom prst="straightConnector1">
            <a:avLst/>
          </a:prstGeom>
          <a:noFill/>
          <a:ln cap="flat" cmpd="sng" w="38100">
            <a:solidFill>
              <a:schemeClr val="dk1"/>
            </a:solidFill>
            <a:prstDash val="solid"/>
            <a:round/>
            <a:headEnd len="sm" w="sm" type="none"/>
            <a:tailEnd len="med" w="med" type="triangle"/>
          </a:ln>
        </p:spPr>
      </p:cxnSp>
      <p:sp>
        <p:nvSpPr>
          <p:cNvPr id="443" name="Google Shape;443;g179d0061b05_0_2298"/>
          <p:cNvSpPr/>
          <p:nvPr/>
        </p:nvSpPr>
        <p:spPr>
          <a:xfrm>
            <a:off x="4798789" y="1645875"/>
            <a:ext cx="2869622" cy="1916787"/>
          </a:xfrm>
          <a:prstGeom prst="diamond">
            <a:avLst/>
          </a:prstGeom>
          <a:solidFill>
            <a:srgbClr val="B7B7B7"/>
          </a:solidFill>
          <a:ln cap="flat" cmpd="sng" w="9525">
            <a:solidFill>
              <a:srgbClr val="3F3F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Unique email?</a:t>
            </a:r>
            <a:endParaRPr b="0" i="0" sz="2800" u="none" cap="none" strike="noStrike">
              <a:solidFill>
                <a:schemeClr val="dk1"/>
              </a:solidFill>
              <a:latin typeface="Arial"/>
              <a:ea typeface="Arial"/>
              <a:cs typeface="Arial"/>
              <a:sym typeface="Arial"/>
            </a:endParaRPr>
          </a:p>
        </p:txBody>
      </p:sp>
      <p:sp>
        <p:nvSpPr>
          <p:cNvPr id="444" name="Google Shape;444;g179d0061b05_0_2298"/>
          <p:cNvSpPr/>
          <p:nvPr/>
        </p:nvSpPr>
        <p:spPr>
          <a:xfrm>
            <a:off x="4675128" y="3930525"/>
            <a:ext cx="3130200" cy="1512300"/>
          </a:xfrm>
          <a:prstGeom prst="parallelogram">
            <a:avLst>
              <a:gd fmla="val 25000" name="adj"/>
            </a:avLst>
          </a:prstGeom>
          <a:solidFill>
            <a:srgbClr val="4A86E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Unique emails</a:t>
            </a:r>
            <a:endParaRPr b="0" i="0" sz="2800" u="none" cap="none" strike="noStrike">
              <a:solidFill>
                <a:schemeClr val="lt1"/>
              </a:solidFill>
              <a:latin typeface="Arial"/>
              <a:ea typeface="Arial"/>
              <a:cs typeface="Arial"/>
              <a:sym typeface="Arial"/>
            </a:endParaRPr>
          </a:p>
        </p:txBody>
      </p:sp>
      <p:sp>
        <p:nvSpPr>
          <p:cNvPr id="445" name="Google Shape;445;g179d0061b05_0_2298"/>
          <p:cNvSpPr/>
          <p:nvPr/>
        </p:nvSpPr>
        <p:spPr>
          <a:xfrm>
            <a:off x="9190013" y="769350"/>
            <a:ext cx="720900" cy="727800"/>
          </a:xfrm>
          <a:prstGeom prst="rect">
            <a:avLst/>
          </a:prstGeom>
          <a:solidFill>
            <a:schemeClr val="dk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Bin</a:t>
            </a:r>
            <a:endParaRPr b="0" i="0" sz="2800" u="none" cap="none" strike="noStrike">
              <a:solidFill>
                <a:schemeClr val="lt1"/>
              </a:solidFill>
              <a:latin typeface="Arial"/>
              <a:ea typeface="Arial"/>
              <a:cs typeface="Arial"/>
              <a:sym typeface="Arial"/>
            </a:endParaRPr>
          </a:p>
        </p:txBody>
      </p:sp>
      <p:cxnSp>
        <p:nvCxnSpPr>
          <p:cNvPr id="446" name="Google Shape;446;g179d0061b05_0_2298"/>
          <p:cNvCxnSpPr>
            <a:stCxn id="445" idx="2"/>
            <a:endCxn id="443" idx="3"/>
          </p:cNvCxnSpPr>
          <p:nvPr/>
        </p:nvCxnSpPr>
        <p:spPr>
          <a:xfrm rot="5400000">
            <a:off x="8055863" y="1109550"/>
            <a:ext cx="1107000" cy="1882200"/>
          </a:xfrm>
          <a:prstGeom prst="bentConnector2">
            <a:avLst/>
          </a:prstGeom>
          <a:noFill/>
          <a:ln cap="flat" cmpd="sng" w="38100">
            <a:solidFill>
              <a:schemeClr val="accent3"/>
            </a:solidFill>
            <a:prstDash val="solid"/>
            <a:round/>
            <a:headEnd len="med" w="med" type="triangle"/>
            <a:tailEnd len="sm" w="sm" type="none"/>
          </a:ln>
        </p:spPr>
      </p:cxnSp>
      <p:sp>
        <p:nvSpPr>
          <p:cNvPr id="447" name="Google Shape;447;g179d0061b05_0_2298"/>
          <p:cNvSpPr txBox="1"/>
          <p:nvPr/>
        </p:nvSpPr>
        <p:spPr>
          <a:xfrm>
            <a:off x="8228213" y="1549650"/>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448" name="Google Shape;448;g179d0061b05_0_2298"/>
          <p:cNvCxnSpPr>
            <a:stCxn id="443" idx="2"/>
            <a:endCxn id="444" idx="0"/>
          </p:cNvCxnSpPr>
          <p:nvPr/>
        </p:nvCxnSpPr>
        <p:spPr>
          <a:xfrm>
            <a:off x="6233600" y="3562662"/>
            <a:ext cx="6600" cy="367800"/>
          </a:xfrm>
          <a:prstGeom prst="straightConnector1">
            <a:avLst/>
          </a:prstGeom>
          <a:noFill/>
          <a:ln cap="flat" cmpd="sng" w="38100">
            <a:solidFill>
              <a:schemeClr val="dk1"/>
            </a:solidFill>
            <a:prstDash val="solid"/>
            <a:round/>
            <a:headEnd len="sm" w="sm" type="none"/>
            <a:tailEnd len="med" w="med" type="triangle"/>
          </a:ln>
        </p:spPr>
      </p:cxnSp>
      <p:sp>
        <p:nvSpPr>
          <p:cNvPr id="449" name="Google Shape;449;g179d0061b05_0_2298"/>
          <p:cNvSpPr txBox="1"/>
          <p:nvPr/>
        </p:nvSpPr>
        <p:spPr>
          <a:xfrm>
            <a:off x="4395063" y="3020550"/>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450" name="Google Shape;450;g179d0061b05_0_2298"/>
          <p:cNvCxnSpPr>
            <a:stCxn id="441" idx="2"/>
            <a:endCxn id="443" idx="0"/>
          </p:cNvCxnSpPr>
          <p:nvPr/>
        </p:nvCxnSpPr>
        <p:spPr>
          <a:xfrm flipH="1">
            <a:off x="6233613" y="1332400"/>
            <a:ext cx="6600" cy="313500"/>
          </a:xfrm>
          <a:prstGeom prst="straightConnector1">
            <a:avLst/>
          </a:prstGeom>
          <a:noFill/>
          <a:ln cap="flat" cmpd="sng" w="38100">
            <a:solidFill>
              <a:schemeClr val="dk1"/>
            </a:solidFill>
            <a:prstDash val="solid"/>
            <a:round/>
            <a:headEnd len="sm" w="sm" type="none"/>
            <a:tailEnd len="med" w="med" type="triangle"/>
          </a:ln>
        </p:spPr>
      </p:cxnSp>
      <p:sp>
        <p:nvSpPr>
          <p:cNvPr id="451" name="Google Shape;451;g179d0061b05_0_2298"/>
          <p:cNvSpPr/>
          <p:nvPr/>
        </p:nvSpPr>
        <p:spPr>
          <a:xfrm>
            <a:off x="1216738" y="604600"/>
            <a:ext cx="3260700" cy="884100"/>
          </a:xfrm>
          <a:prstGeom prst="parallelogram">
            <a:avLst>
              <a:gd fmla="val 25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Collected packages</a:t>
            </a:r>
            <a:endParaRPr b="0" i="0" sz="2800" u="none" cap="none" strike="noStrike">
              <a:solidFill>
                <a:schemeClr val="lt1"/>
              </a:solidFill>
              <a:latin typeface="Arial"/>
              <a:ea typeface="Arial"/>
              <a:cs typeface="Arial"/>
              <a:sym typeface="Arial"/>
            </a:endParaRPr>
          </a:p>
        </p:txBody>
      </p:sp>
      <p:sp>
        <p:nvSpPr>
          <p:cNvPr id="452" name="Google Shape;452;g179d0061b05_0_2298"/>
          <p:cNvSpPr/>
          <p:nvPr/>
        </p:nvSpPr>
        <p:spPr>
          <a:xfrm>
            <a:off x="4216972" y="3575424"/>
            <a:ext cx="4343934" cy="2468912"/>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453" name="Google Shape;453;g179d0061b05_0_2298"/>
          <p:cNvSpPr txBox="1"/>
          <p:nvPr/>
        </p:nvSpPr>
        <p:spPr>
          <a:xfrm>
            <a:off x="1049300" y="4378875"/>
            <a:ext cx="1527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603,887</a:t>
            </a:r>
            <a:endParaRPr b="0" i="0" sz="1400" u="none" cap="none" strike="noStrike">
              <a:solidFill>
                <a:srgbClr val="FF0000"/>
              </a:solidFill>
              <a:latin typeface="Arial"/>
              <a:ea typeface="Arial"/>
              <a:cs typeface="Arial"/>
              <a:sym typeface="Arial"/>
            </a:endParaRPr>
          </a:p>
        </p:txBody>
      </p:sp>
      <p:cxnSp>
        <p:nvCxnSpPr>
          <p:cNvPr id="454" name="Google Shape;454;g179d0061b05_0_2298"/>
          <p:cNvCxnSpPr>
            <a:stCxn id="452" idx="2"/>
            <a:endCxn id="453" idx="3"/>
          </p:cNvCxnSpPr>
          <p:nvPr/>
        </p:nvCxnSpPr>
        <p:spPr>
          <a:xfrm rot="10800000">
            <a:off x="2576272" y="4686580"/>
            <a:ext cx="1640700" cy="12330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780b35e37e_0_0"/>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u="sng"/>
              <a:t>Supply Chain</a:t>
            </a:r>
            <a:r>
              <a:rPr lang="en-US" sz="4500"/>
              <a:t> </a:t>
            </a:r>
            <a:endParaRPr sz="4500"/>
          </a:p>
        </p:txBody>
      </p:sp>
      <p:sp>
        <p:nvSpPr>
          <p:cNvPr id="85" name="Google Shape;85;g1780b35e37e_0_0"/>
          <p:cNvSpPr txBox="1"/>
          <p:nvPr>
            <p:ph idx="1" type="body"/>
          </p:nvPr>
        </p:nvSpPr>
        <p:spPr>
          <a:xfrm>
            <a:off x="914400" y="1097450"/>
            <a:ext cx="10363200" cy="4272900"/>
          </a:xfrm>
          <a:prstGeom prst="rect">
            <a:avLst/>
          </a:prstGeom>
          <a:noFill/>
          <a:ln>
            <a:noFill/>
          </a:ln>
        </p:spPr>
        <p:txBody>
          <a:bodyPr anchorCtr="0" anchor="t" bIns="0" lIns="0" spcFirstLastPara="1" rIns="0" wrap="square" tIns="0">
            <a:noAutofit/>
          </a:bodyPr>
          <a:lstStyle/>
          <a:p>
            <a:pPr indent="0" lvl="0" marL="0" rtl="0" algn="l">
              <a:lnSpc>
                <a:spcPct val="76000"/>
              </a:lnSpc>
              <a:spcBef>
                <a:spcPts val="0"/>
              </a:spcBef>
              <a:spcAft>
                <a:spcPts val="0"/>
              </a:spcAft>
              <a:buSzPts val="1800"/>
              <a:buNone/>
            </a:pPr>
            <a:r>
              <a:rPr lang="en-US" sz="2840"/>
              <a:t>Traditionally and generally supply chain means the involvement or a network of suppliers, raw materials, and manufacturer(s) etc. to produce a specific final product and then supply to the final consumer. </a:t>
            </a:r>
            <a:br>
              <a:rPr lang="en-US" sz="2840"/>
            </a:br>
            <a:br>
              <a:rPr lang="en-US" sz="2840"/>
            </a:br>
            <a:r>
              <a:rPr b="1" lang="en-US" sz="2840"/>
              <a:t>It involves:-</a:t>
            </a:r>
            <a:br>
              <a:rPr lang="en-US" sz="2840"/>
            </a:br>
            <a:r>
              <a:rPr lang="en-US" sz="2840"/>
              <a:t> </a:t>
            </a:r>
            <a:endParaRPr sz="2840"/>
          </a:p>
          <a:p>
            <a:pPr indent="-408940" lvl="0" marL="457200" rtl="0" algn="l">
              <a:lnSpc>
                <a:spcPct val="76000"/>
              </a:lnSpc>
              <a:spcBef>
                <a:spcPts val="0"/>
              </a:spcBef>
              <a:spcAft>
                <a:spcPts val="0"/>
              </a:spcAft>
              <a:buSzPts val="2840"/>
              <a:buChar char="-"/>
            </a:pPr>
            <a:r>
              <a:rPr lang="en-US" sz="2840"/>
              <a:t>People</a:t>
            </a:r>
            <a:endParaRPr sz="2840"/>
          </a:p>
          <a:p>
            <a:pPr indent="-408940" lvl="0" marL="457200" rtl="0" algn="l">
              <a:lnSpc>
                <a:spcPct val="76000"/>
              </a:lnSpc>
              <a:spcBef>
                <a:spcPts val="0"/>
              </a:spcBef>
              <a:spcAft>
                <a:spcPts val="0"/>
              </a:spcAft>
              <a:buSzPts val="2840"/>
              <a:buChar char="-"/>
            </a:pPr>
            <a:r>
              <a:rPr lang="en-US" sz="2840"/>
              <a:t>Entities</a:t>
            </a:r>
            <a:endParaRPr sz="2840"/>
          </a:p>
          <a:p>
            <a:pPr indent="-408940" lvl="0" marL="457200" rtl="0" algn="l">
              <a:lnSpc>
                <a:spcPct val="76000"/>
              </a:lnSpc>
              <a:spcBef>
                <a:spcPts val="0"/>
              </a:spcBef>
              <a:spcAft>
                <a:spcPts val="0"/>
              </a:spcAft>
              <a:buSzPts val="2840"/>
              <a:buChar char="-"/>
            </a:pPr>
            <a:r>
              <a:rPr lang="en-US" sz="2840"/>
              <a:t>Information </a:t>
            </a:r>
            <a:endParaRPr sz="2840"/>
          </a:p>
          <a:p>
            <a:pPr indent="-408940" lvl="0" marL="457200" rtl="0" algn="l">
              <a:lnSpc>
                <a:spcPct val="76000"/>
              </a:lnSpc>
              <a:spcBef>
                <a:spcPts val="0"/>
              </a:spcBef>
              <a:spcAft>
                <a:spcPts val="0"/>
              </a:spcAft>
              <a:buSzPts val="2840"/>
              <a:buChar char="-"/>
            </a:pPr>
            <a:r>
              <a:rPr lang="en-US" sz="2840"/>
              <a:t>Resources </a:t>
            </a:r>
            <a:endParaRPr sz="2840"/>
          </a:p>
          <a:p>
            <a:pPr indent="-408940" lvl="0" marL="457200" rtl="0" algn="l">
              <a:lnSpc>
                <a:spcPct val="76000"/>
              </a:lnSpc>
              <a:spcBef>
                <a:spcPts val="0"/>
              </a:spcBef>
              <a:spcAft>
                <a:spcPts val="0"/>
              </a:spcAft>
              <a:buSzPts val="2840"/>
              <a:buChar char="-"/>
            </a:pPr>
            <a:r>
              <a:rPr lang="en-US" sz="2840"/>
              <a:t>Activities</a:t>
            </a:r>
            <a:endParaRPr sz="284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179d0061b05_0_2335"/>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461" name="Google Shape;461;g179d0061b05_0_2335"/>
          <p:cNvSpPr txBox="1"/>
          <p:nvPr/>
        </p:nvSpPr>
        <p:spPr>
          <a:xfrm>
            <a:off x="782250" y="1567650"/>
            <a:ext cx="10627500" cy="358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Step 4:</a:t>
            </a:r>
            <a:r>
              <a:rPr b="0" i="0" lang="en-US" sz="2800" u="none" cap="none" strike="noStrike">
                <a:solidFill>
                  <a:schemeClr val="dk1"/>
                </a:solidFill>
                <a:latin typeface="Arial"/>
                <a:ea typeface="Arial"/>
                <a:cs typeface="Arial"/>
                <a:sym typeface="Arial"/>
              </a:rPr>
              <a:t> Simply, domains were separated from the email list which was obtained from the recent step.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Now we have </a:t>
            </a:r>
            <a:r>
              <a:rPr b="0" i="0" lang="en-US" sz="2800" u="none" cap="none" strike="noStrike">
                <a:solidFill>
                  <a:srgbClr val="FF0000"/>
                </a:solidFill>
                <a:latin typeface="Arial"/>
                <a:ea typeface="Arial"/>
                <a:cs typeface="Arial"/>
                <a:sym typeface="Arial"/>
              </a:rPr>
              <a:t>603,887 </a:t>
            </a:r>
            <a:r>
              <a:rPr b="0" i="0" lang="en-US" sz="2800" u="none" cap="none" strike="noStrike">
                <a:solidFill>
                  <a:schemeClr val="dk1"/>
                </a:solidFill>
                <a:latin typeface="Arial"/>
                <a:ea typeface="Arial"/>
                <a:cs typeface="Arial"/>
                <a:sym typeface="Arial"/>
              </a:rPr>
              <a:t>domains.</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Step 5:</a:t>
            </a:r>
            <a:r>
              <a:rPr b="0" i="0" lang="en-US" sz="2800" u="none" cap="none" strike="noStrike">
                <a:solidFill>
                  <a:schemeClr val="dk1"/>
                </a:solidFill>
                <a:latin typeface="Arial"/>
                <a:ea typeface="Arial"/>
                <a:cs typeface="Arial"/>
                <a:sym typeface="Arial"/>
              </a:rPr>
              <a:t> Domains were sorted out to remove the repeating domains as done for email addresses in Step 3.</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Now we have </a:t>
            </a:r>
            <a:r>
              <a:rPr b="0" i="0" lang="en-US" sz="2800" u="none" cap="none" strike="noStrike">
                <a:solidFill>
                  <a:srgbClr val="FF0000"/>
                </a:solidFill>
                <a:latin typeface="Arial"/>
                <a:ea typeface="Arial"/>
                <a:cs typeface="Arial"/>
                <a:sym typeface="Arial"/>
              </a:rPr>
              <a:t>132,632 </a:t>
            </a:r>
            <a:r>
              <a:rPr b="0" i="0" lang="en-US" sz="2800" u="none" cap="none" strike="noStrike">
                <a:solidFill>
                  <a:schemeClr val="dk1"/>
                </a:solidFill>
                <a:latin typeface="Arial"/>
                <a:ea typeface="Arial"/>
                <a:cs typeface="Arial"/>
                <a:sym typeface="Arial"/>
              </a:rPr>
              <a:t>domains.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179d0061b05_0_2342"/>
          <p:cNvSpPr/>
          <p:nvPr/>
        </p:nvSpPr>
        <p:spPr>
          <a:xfrm>
            <a:off x="3964225" y="68675"/>
            <a:ext cx="2318100" cy="727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Extract email addresses</a:t>
            </a:r>
            <a:endParaRPr b="0" i="0" sz="2800" u="none" cap="none" strike="noStrike">
              <a:solidFill>
                <a:schemeClr val="lt1"/>
              </a:solidFill>
              <a:latin typeface="Arial"/>
              <a:ea typeface="Arial"/>
              <a:cs typeface="Arial"/>
              <a:sym typeface="Arial"/>
            </a:endParaRPr>
          </a:p>
        </p:txBody>
      </p:sp>
      <p:cxnSp>
        <p:nvCxnSpPr>
          <p:cNvPr id="468" name="Google Shape;468;g179d0061b05_0_2342"/>
          <p:cNvCxnSpPr>
            <a:endCxn id="467" idx="1"/>
          </p:cNvCxnSpPr>
          <p:nvPr/>
        </p:nvCxnSpPr>
        <p:spPr>
          <a:xfrm>
            <a:off x="3278125" y="432575"/>
            <a:ext cx="686100" cy="0"/>
          </a:xfrm>
          <a:prstGeom prst="straightConnector1">
            <a:avLst/>
          </a:prstGeom>
          <a:noFill/>
          <a:ln cap="flat" cmpd="sng" w="38100">
            <a:solidFill>
              <a:schemeClr val="dk1"/>
            </a:solidFill>
            <a:prstDash val="solid"/>
            <a:round/>
            <a:headEnd len="sm" w="sm" type="none"/>
            <a:tailEnd len="med" w="med" type="triangle"/>
          </a:ln>
        </p:spPr>
      </p:cxnSp>
      <p:sp>
        <p:nvSpPr>
          <p:cNvPr id="469" name="Google Shape;469;g179d0061b05_0_2342"/>
          <p:cNvSpPr/>
          <p:nvPr/>
        </p:nvSpPr>
        <p:spPr>
          <a:xfrm>
            <a:off x="3548431" y="1205026"/>
            <a:ext cx="3149688" cy="1606500"/>
          </a:xfrm>
          <a:prstGeom prst="diamond">
            <a:avLst/>
          </a:prstGeom>
          <a:solidFill>
            <a:srgbClr val="B7B7B7"/>
          </a:solidFill>
          <a:ln cap="flat" cmpd="sng" w="9525">
            <a:solidFill>
              <a:srgbClr val="3F3F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Unique email?</a:t>
            </a:r>
            <a:endParaRPr b="0" i="0" sz="2800" u="none" cap="none" strike="noStrike">
              <a:solidFill>
                <a:schemeClr val="dk1"/>
              </a:solidFill>
              <a:latin typeface="Arial"/>
              <a:ea typeface="Arial"/>
              <a:cs typeface="Arial"/>
              <a:sym typeface="Arial"/>
            </a:endParaRPr>
          </a:p>
        </p:txBody>
      </p:sp>
      <p:sp>
        <p:nvSpPr>
          <p:cNvPr id="470" name="Google Shape;470;g179d0061b05_0_2342"/>
          <p:cNvSpPr/>
          <p:nvPr/>
        </p:nvSpPr>
        <p:spPr>
          <a:xfrm>
            <a:off x="3880825" y="3116425"/>
            <a:ext cx="2484900" cy="727800"/>
          </a:xfrm>
          <a:prstGeom prst="parallelogram">
            <a:avLst>
              <a:gd fmla="val 25000" name="adj"/>
            </a:avLst>
          </a:prstGeom>
          <a:solidFill>
            <a:srgbClr val="4A86E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Unique emails</a:t>
            </a:r>
            <a:endParaRPr b="0" i="0" sz="2800" u="none" cap="none" strike="noStrike">
              <a:solidFill>
                <a:schemeClr val="lt1"/>
              </a:solidFill>
              <a:latin typeface="Arial"/>
              <a:ea typeface="Arial"/>
              <a:cs typeface="Arial"/>
              <a:sym typeface="Arial"/>
            </a:endParaRPr>
          </a:p>
        </p:txBody>
      </p:sp>
      <p:sp>
        <p:nvSpPr>
          <p:cNvPr id="471" name="Google Shape;471;g179d0061b05_0_2342"/>
          <p:cNvSpPr/>
          <p:nvPr/>
        </p:nvSpPr>
        <p:spPr>
          <a:xfrm>
            <a:off x="3465100" y="4081875"/>
            <a:ext cx="3145200" cy="10332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Extract domains</a:t>
            </a:r>
            <a:endParaRPr b="0" i="0" sz="2800" u="none" cap="none" strike="noStrike">
              <a:solidFill>
                <a:schemeClr val="lt1"/>
              </a:solidFill>
              <a:latin typeface="Arial"/>
              <a:ea typeface="Arial"/>
              <a:cs typeface="Arial"/>
              <a:sym typeface="Arial"/>
            </a:endParaRPr>
          </a:p>
        </p:txBody>
      </p:sp>
      <p:sp>
        <p:nvSpPr>
          <p:cNvPr id="472" name="Google Shape;472;g179d0061b05_0_2342"/>
          <p:cNvSpPr/>
          <p:nvPr/>
        </p:nvSpPr>
        <p:spPr>
          <a:xfrm>
            <a:off x="8073075" y="233425"/>
            <a:ext cx="720900" cy="727800"/>
          </a:xfrm>
          <a:prstGeom prst="rect">
            <a:avLst/>
          </a:prstGeom>
          <a:solidFill>
            <a:schemeClr val="dk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Bin</a:t>
            </a:r>
            <a:endParaRPr b="0" i="0" sz="2800" u="none" cap="none" strike="noStrike">
              <a:solidFill>
                <a:schemeClr val="lt1"/>
              </a:solidFill>
              <a:latin typeface="Arial"/>
              <a:ea typeface="Arial"/>
              <a:cs typeface="Arial"/>
              <a:sym typeface="Arial"/>
            </a:endParaRPr>
          </a:p>
        </p:txBody>
      </p:sp>
      <p:cxnSp>
        <p:nvCxnSpPr>
          <p:cNvPr id="473" name="Google Shape;473;g179d0061b05_0_2342"/>
          <p:cNvCxnSpPr>
            <a:stCxn id="472" idx="2"/>
            <a:endCxn id="469" idx="3"/>
          </p:cNvCxnSpPr>
          <p:nvPr/>
        </p:nvCxnSpPr>
        <p:spPr>
          <a:xfrm rot="5400000">
            <a:off x="7042275" y="616975"/>
            <a:ext cx="1047000" cy="1735500"/>
          </a:xfrm>
          <a:prstGeom prst="bentConnector2">
            <a:avLst/>
          </a:prstGeom>
          <a:noFill/>
          <a:ln cap="flat" cmpd="sng" w="38100">
            <a:solidFill>
              <a:schemeClr val="accent3"/>
            </a:solidFill>
            <a:prstDash val="solid"/>
            <a:round/>
            <a:headEnd len="med" w="med" type="triangle"/>
            <a:tailEnd len="sm" w="sm" type="none"/>
          </a:ln>
        </p:spPr>
      </p:cxnSp>
      <p:sp>
        <p:nvSpPr>
          <p:cNvPr id="474" name="Google Shape;474;g179d0061b05_0_2342"/>
          <p:cNvSpPr txBox="1"/>
          <p:nvPr/>
        </p:nvSpPr>
        <p:spPr>
          <a:xfrm>
            <a:off x="7111275" y="1013725"/>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475" name="Google Shape;475;g179d0061b05_0_2342"/>
          <p:cNvCxnSpPr>
            <a:stCxn id="469" idx="2"/>
            <a:endCxn id="470" idx="0"/>
          </p:cNvCxnSpPr>
          <p:nvPr/>
        </p:nvCxnSpPr>
        <p:spPr>
          <a:xfrm>
            <a:off x="5123275" y="2811526"/>
            <a:ext cx="0" cy="304800"/>
          </a:xfrm>
          <a:prstGeom prst="straightConnector1">
            <a:avLst/>
          </a:prstGeom>
          <a:noFill/>
          <a:ln cap="flat" cmpd="sng" w="38100">
            <a:solidFill>
              <a:schemeClr val="dk1"/>
            </a:solidFill>
            <a:prstDash val="solid"/>
            <a:round/>
            <a:headEnd len="sm" w="sm" type="none"/>
            <a:tailEnd len="med" w="med" type="triangle"/>
          </a:ln>
        </p:spPr>
      </p:cxnSp>
      <p:sp>
        <p:nvSpPr>
          <p:cNvPr id="476" name="Google Shape;476;g179d0061b05_0_2342"/>
          <p:cNvSpPr txBox="1"/>
          <p:nvPr/>
        </p:nvSpPr>
        <p:spPr>
          <a:xfrm>
            <a:off x="3880825" y="2492375"/>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477" name="Google Shape;477;g179d0061b05_0_2342"/>
          <p:cNvCxnSpPr>
            <a:stCxn id="470" idx="3"/>
            <a:endCxn id="471" idx="0"/>
          </p:cNvCxnSpPr>
          <p:nvPr/>
        </p:nvCxnSpPr>
        <p:spPr>
          <a:xfrm>
            <a:off x="5032300" y="3844225"/>
            <a:ext cx="5400" cy="237600"/>
          </a:xfrm>
          <a:prstGeom prst="straightConnector1">
            <a:avLst/>
          </a:prstGeom>
          <a:noFill/>
          <a:ln cap="flat" cmpd="sng" w="38100">
            <a:solidFill>
              <a:schemeClr val="dk1"/>
            </a:solidFill>
            <a:prstDash val="solid"/>
            <a:round/>
            <a:headEnd len="sm" w="sm" type="none"/>
            <a:tailEnd len="med" w="med" type="triangle"/>
          </a:ln>
        </p:spPr>
      </p:cxnSp>
      <p:sp>
        <p:nvSpPr>
          <p:cNvPr id="478" name="Google Shape;478;g179d0061b05_0_2342"/>
          <p:cNvSpPr/>
          <p:nvPr/>
        </p:nvSpPr>
        <p:spPr>
          <a:xfrm>
            <a:off x="7931888" y="2368538"/>
            <a:ext cx="3203700" cy="1339200"/>
          </a:xfrm>
          <a:prstGeom prst="diamond">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 Unique domain?</a:t>
            </a:r>
            <a:endParaRPr b="0" i="0" sz="2800" u="none" cap="none" strike="noStrike">
              <a:solidFill>
                <a:schemeClr val="dk1"/>
              </a:solidFill>
              <a:latin typeface="Arial"/>
              <a:ea typeface="Arial"/>
              <a:cs typeface="Arial"/>
              <a:sym typeface="Arial"/>
            </a:endParaRPr>
          </a:p>
        </p:txBody>
      </p:sp>
      <p:sp>
        <p:nvSpPr>
          <p:cNvPr id="479" name="Google Shape;479;g179d0061b05_0_2342"/>
          <p:cNvSpPr/>
          <p:nvPr/>
        </p:nvSpPr>
        <p:spPr>
          <a:xfrm>
            <a:off x="7903400" y="4598500"/>
            <a:ext cx="3260700" cy="1244400"/>
          </a:xfrm>
          <a:prstGeom prst="parallelogram">
            <a:avLst>
              <a:gd fmla="val 25000" name="adj"/>
            </a:avLst>
          </a:prstGeom>
          <a:solidFill>
            <a:srgbClr val="4A86E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Unique domains</a:t>
            </a:r>
            <a:endParaRPr b="0" i="0" sz="2800" u="none" cap="none" strike="noStrike">
              <a:solidFill>
                <a:schemeClr val="lt1"/>
              </a:solidFill>
              <a:latin typeface="Arial"/>
              <a:ea typeface="Arial"/>
              <a:cs typeface="Arial"/>
              <a:sym typeface="Arial"/>
            </a:endParaRPr>
          </a:p>
        </p:txBody>
      </p:sp>
      <p:cxnSp>
        <p:nvCxnSpPr>
          <p:cNvPr id="480" name="Google Shape;480;g179d0061b05_0_2342"/>
          <p:cNvCxnSpPr>
            <a:stCxn id="471" idx="3"/>
            <a:endCxn id="478" idx="1"/>
          </p:cNvCxnSpPr>
          <p:nvPr/>
        </p:nvCxnSpPr>
        <p:spPr>
          <a:xfrm flipH="1" rot="10800000">
            <a:off x="6610300" y="3038175"/>
            <a:ext cx="1321500" cy="1560300"/>
          </a:xfrm>
          <a:prstGeom prst="bentConnector3">
            <a:avLst>
              <a:gd fmla="val 50003" name="adj1"/>
            </a:avLst>
          </a:prstGeom>
          <a:noFill/>
          <a:ln cap="flat" cmpd="sng" w="38100">
            <a:solidFill>
              <a:schemeClr val="accent3"/>
            </a:solidFill>
            <a:prstDash val="solid"/>
            <a:round/>
            <a:headEnd len="sm" w="sm" type="none"/>
            <a:tailEnd len="med" w="med" type="triangle"/>
          </a:ln>
        </p:spPr>
      </p:cxnSp>
      <p:sp>
        <p:nvSpPr>
          <p:cNvPr id="481" name="Google Shape;481;g179d0061b05_0_2342"/>
          <p:cNvSpPr txBox="1"/>
          <p:nvPr/>
        </p:nvSpPr>
        <p:spPr>
          <a:xfrm>
            <a:off x="9894225" y="1175125"/>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482" name="Google Shape;482;g179d0061b05_0_2342"/>
          <p:cNvCxnSpPr>
            <a:stCxn id="478" idx="2"/>
            <a:endCxn id="479" idx="0"/>
          </p:cNvCxnSpPr>
          <p:nvPr/>
        </p:nvCxnSpPr>
        <p:spPr>
          <a:xfrm flipH="1" rot="-5400000">
            <a:off x="9088688" y="4152788"/>
            <a:ext cx="890700" cy="600"/>
          </a:xfrm>
          <a:prstGeom prst="bentConnector3">
            <a:avLst>
              <a:gd fmla="val 50004" name="adj1"/>
            </a:avLst>
          </a:prstGeom>
          <a:noFill/>
          <a:ln cap="flat" cmpd="sng" w="38100">
            <a:solidFill>
              <a:schemeClr val="accent3"/>
            </a:solidFill>
            <a:prstDash val="solid"/>
            <a:round/>
            <a:headEnd len="sm" w="sm" type="none"/>
            <a:tailEnd len="med" w="med" type="triangle"/>
          </a:ln>
        </p:spPr>
      </p:cxnSp>
      <p:sp>
        <p:nvSpPr>
          <p:cNvPr id="483" name="Google Shape;483;g179d0061b05_0_2342"/>
          <p:cNvSpPr txBox="1"/>
          <p:nvPr/>
        </p:nvSpPr>
        <p:spPr>
          <a:xfrm>
            <a:off x="10045625" y="3845313"/>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484" name="Google Shape;484;g179d0061b05_0_2342"/>
          <p:cNvCxnSpPr>
            <a:stCxn id="467" idx="2"/>
            <a:endCxn id="469" idx="0"/>
          </p:cNvCxnSpPr>
          <p:nvPr/>
        </p:nvCxnSpPr>
        <p:spPr>
          <a:xfrm>
            <a:off x="5123275" y="796475"/>
            <a:ext cx="0" cy="408600"/>
          </a:xfrm>
          <a:prstGeom prst="straightConnector1">
            <a:avLst/>
          </a:prstGeom>
          <a:noFill/>
          <a:ln cap="flat" cmpd="sng" w="38100">
            <a:solidFill>
              <a:schemeClr val="dk1"/>
            </a:solidFill>
            <a:prstDash val="solid"/>
            <a:round/>
            <a:headEnd len="sm" w="sm" type="none"/>
            <a:tailEnd len="med" w="med" type="triangle"/>
          </a:ln>
        </p:spPr>
      </p:cxnSp>
      <p:sp>
        <p:nvSpPr>
          <p:cNvPr id="485" name="Google Shape;485;g179d0061b05_0_2342"/>
          <p:cNvSpPr/>
          <p:nvPr/>
        </p:nvSpPr>
        <p:spPr>
          <a:xfrm>
            <a:off x="99800" y="68675"/>
            <a:ext cx="3260700" cy="884100"/>
          </a:xfrm>
          <a:prstGeom prst="parallelogram">
            <a:avLst>
              <a:gd fmla="val 25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Collected packages</a:t>
            </a:r>
            <a:endParaRPr b="0" i="0" sz="2800" u="none" cap="none" strike="noStrike">
              <a:solidFill>
                <a:schemeClr val="lt1"/>
              </a:solidFill>
              <a:latin typeface="Arial"/>
              <a:ea typeface="Arial"/>
              <a:cs typeface="Arial"/>
              <a:sym typeface="Arial"/>
            </a:endParaRPr>
          </a:p>
        </p:txBody>
      </p:sp>
      <p:cxnSp>
        <p:nvCxnSpPr>
          <p:cNvPr id="486" name="Google Shape;486;g179d0061b05_0_2342"/>
          <p:cNvCxnSpPr>
            <a:stCxn id="478" idx="0"/>
            <a:endCxn id="472" idx="3"/>
          </p:cNvCxnSpPr>
          <p:nvPr/>
        </p:nvCxnSpPr>
        <p:spPr>
          <a:xfrm flipH="1" rot="5400000">
            <a:off x="8278238" y="1113038"/>
            <a:ext cx="1771200" cy="739800"/>
          </a:xfrm>
          <a:prstGeom prst="bentConnector2">
            <a:avLst/>
          </a:prstGeom>
          <a:noFill/>
          <a:ln cap="flat" cmpd="sng" w="38100">
            <a:solidFill>
              <a:schemeClr val="accent3"/>
            </a:solidFill>
            <a:prstDash val="solid"/>
            <a:round/>
            <a:headEnd len="sm" w="sm" type="none"/>
            <a:tailEnd len="med" w="med" type="triangle"/>
          </a:ln>
        </p:spPr>
      </p:cxnSp>
      <p:sp>
        <p:nvSpPr>
          <p:cNvPr id="487" name="Google Shape;487;g179d0061b05_0_2342"/>
          <p:cNvSpPr/>
          <p:nvPr/>
        </p:nvSpPr>
        <p:spPr>
          <a:xfrm>
            <a:off x="3134950" y="3795225"/>
            <a:ext cx="3805500" cy="16065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488" name="Google Shape;488;g179d0061b05_0_2342"/>
          <p:cNvSpPr txBox="1"/>
          <p:nvPr/>
        </p:nvSpPr>
        <p:spPr>
          <a:xfrm>
            <a:off x="966650" y="3295875"/>
            <a:ext cx="1527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603,887</a:t>
            </a:r>
            <a:endParaRPr b="0" i="0" sz="1400" u="none" cap="none" strike="noStrike">
              <a:solidFill>
                <a:srgbClr val="FF0000"/>
              </a:solidFill>
              <a:latin typeface="Arial"/>
              <a:ea typeface="Arial"/>
              <a:cs typeface="Arial"/>
              <a:sym typeface="Arial"/>
            </a:endParaRPr>
          </a:p>
        </p:txBody>
      </p:sp>
      <p:cxnSp>
        <p:nvCxnSpPr>
          <p:cNvPr id="489" name="Google Shape;489;g179d0061b05_0_2342"/>
          <p:cNvCxnSpPr>
            <a:stCxn id="487" idx="2"/>
            <a:endCxn id="488" idx="3"/>
          </p:cNvCxnSpPr>
          <p:nvPr/>
        </p:nvCxnSpPr>
        <p:spPr>
          <a:xfrm rot="10800000">
            <a:off x="2493550" y="3603675"/>
            <a:ext cx="641400" cy="994800"/>
          </a:xfrm>
          <a:prstGeom prst="straightConnector1">
            <a:avLst/>
          </a:prstGeom>
          <a:noFill/>
          <a:ln cap="flat" cmpd="sng" w="38100">
            <a:solidFill>
              <a:srgbClr val="FF0000"/>
            </a:solidFill>
            <a:prstDash val="solid"/>
            <a:round/>
            <a:headEnd len="sm" w="sm" type="none"/>
            <a:tailEnd len="sm" w="sm" type="none"/>
          </a:ln>
        </p:spPr>
      </p:cxnSp>
      <p:sp>
        <p:nvSpPr>
          <p:cNvPr id="490" name="Google Shape;490;g179d0061b05_0_2342"/>
          <p:cNvSpPr/>
          <p:nvPr/>
        </p:nvSpPr>
        <p:spPr>
          <a:xfrm>
            <a:off x="7451900" y="4335125"/>
            <a:ext cx="4164300" cy="1845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491" name="Google Shape;491;g179d0061b05_0_2342"/>
          <p:cNvSpPr txBox="1"/>
          <p:nvPr/>
        </p:nvSpPr>
        <p:spPr>
          <a:xfrm>
            <a:off x="5240400" y="5642225"/>
            <a:ext cx="1527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132,632</a:t>
            </a:r>
            <a:endParaRPr b="0" i="0" sz="1400" u="none" cap="none" strike="noStrike">
              <a:solidFill>
                <a:srgbClr val="FF0000"/>
              </a:solidFill>
              <a:latin typeface="Arial"/>
              <a:ea typeface="Arial"/>
              <a:cs typeface="Arial"/>
              <a:sym typeface="Arial"/>
            </a:endParaRPr>
          </a:p>
        </p:txBody>
      </p:sp>
      <p:cxnSp>
        <p:nvCxnSpPr>
          <p:cNvPr id="492" name="Google Shape;492;g179d0061b05_0_2342"/>
          <p:cNvCxnSpPr>
            <a:stCxn id="490" idx="2"/>
            <a:endCxn id="491" idx="3"/>
          </p:cNvCxnSpPr>
          <p:nvPr/>
        </p:nvCxnSpPr>
        <p:spPr>
          <a:xfrm flipH="1">
            <a:off x="6767300" y="5257925"/>
            <a:ext cx="684600" cy="69210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500"/>
                                        <p:tgtEl>
                                          <p:spTgt spid="4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500"/>
                                        <p:tgtEl>
                                          <p:spTgt spid="4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500"/>
                                        <p:tgtEl>
                                          <p:spTgt spid="4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500"/>
                                        <p:tgtEl>
                                          <p:spTgt spid="4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500"/>
                                        <p:tgtEl>
                                          <p:spTgt spid="4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500"/>
                                        <p:tgtEl>
                                          <p:spTgt spid="4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500"/>
                                        <p:tgtEl>
                                          <p:spTgt spid="4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1"/>
                                        </p:tgtEl>
                                        <p:attrNameLst>
                                          <p:attrName>style.visibility</p:attrName>
                                        </p:attrNameLst>
                                      </p:cBhvr>
                                      <p:to>
                                        <p:strVal val="visible"/>
                                      </p:to>
                                    </p:set>
                                    <p:anim calcmode="lin" valueType="num">
                                      <p:cBhvr additive="base">
                                        <p:cTn dur="500"/>
                                        <p:tgtEl>
                                          <p:spTgt spid="4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500"/>
                                        <p:tgtEl>
                                          <p:spTgt spid="4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179d0061b05_0_2388"/>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499" name="Google Shape;499;g179d0061b05_0_2388"/>
          <p:cNvSpPr txBox="1"/>
          <p:nvPr/>
        </p:nvSpPr>
        <p:spPr>
          <a:xfrm>
            <a:off x="782250" y="1223093"/>
            <a:ext cx="10627500" cy="4085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Step 6: </a:t>
            </a:r>
            <a:r>
              <a:rPr b="0" i="0" lang="en-US" sz="2800" u="none" cap="none" strike="noStrike">
                <a:solidFill>
                  <a:schemeClr val="dk1"/>
                </a:solidFill>
                <a:latin typeface="Arial"/>
                <a:ea typeface="Arial"/>
                <a:cs typeface="Arial"/>
                <a:sym typeface="Arial"/>
              </a:rPr>
              <a:t>In this step it was identified that how many domains and which domains out of </a:t>
            </a:r>
            <a:r>
              <a:rPr b="0" i="0" lang="en-US" sz="2800" u="none" cap="none" strike="noStrike">
                <a:solidFill>
                  <a:srgbClr val="FF0000"/>
                </a:solidFill>
                <a:latin typeface="Arial"/>
                <a:ea typeface="Arial"/>
                <a:cs typeface="Arial"/>
                <a:sym typeface="Arial"/>
              </a:rPr>
              <a:t>132,632 </a:t>
            </a:r>
            <a:r>
              <a:rPr b="0" i="0" lang="en-US" sz="2800" u="none" cap="none" strike="noStrike">
                <a:solidFill>
                  <a:schemeClr val="dk1"/>
                </a:solidFill>
                <a:latin typeface="Arial"/>
                <a:ea typeface="Arial"/>
                <a:cs typeface="Arial"/>
                <a:sym typeface="Arial"/>
              </a:rPr>
              <a:t>domains are </a:t>
            </a:r>
            <a:r>
              <a:rPr b="0" i="0" lang="en-US" sz="2800" u="none" cap="none" strike="noStrike">
                <a:solidFill>
                  <a:srgbClr val="FF0000"/>
                </a:solidFill>
                <a:latin typeface="Arial"/>
                <a:ea typeface="Arial"/>
                <a:cs typeface="Arial"/>
                <a:sym typeface="Arial"/>
              </a:rPr>
              <a:t>expired.</a:t>
            </a:r>
            <a:endParaRPr b="0" i="0" sz="2800" u="none" cap="none" strike="noStrike">
              <a:solidFill>
                <a:srgbClr val="FF0000"/>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whois lookup was done for these domains.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Problem we faced: There is a rate limitation problem in this so APIs were used and parallel scenario was created.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Expiration dates were fetched and any date before the date of this step were considered expired.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accent3"/>
              </a:buClr>
              <a:buSzPts val="2800"/>
              <a:buFont typeface="Arial"/>
              <a:buChar char="●"/>
            </a:pPr>
            <a:r>
              <a:rPr b="0" i="0" lang="en-US" sz="2800" u="none" cap="none" strike="noStrike">
                <a:solidFill>
                  <a:schemeClr val="dk1"/>
                </a:solidFill>
                <a:latin typeface="Arial"/>
                <a:ea typeface="Arial"/>
                <a:cs typeface="Arial"/>
                <a:sym typeface="Arial"/>
              </a:rPr>
              <a:t>Number of expired domains was -</a:t>
            </a:r>
            <a:r>
              <a:rPr b="0" i="0" lang="en-US" sz="2800" u="none" cap="none" strike="noStrike">
                <a:solidFill>
                  <a:srgbClr val="FF0000"/>
                </a:solidFill>
                <a:latin typeface="Arial"/>
                <a:ea typeface="Arial"/>
                <a:cs typeface="Arial"/>
                <a:sym typeface="Arial"/>
              </a:rPr>
              <a:t> 675 domains.</a:t>
            </a:r>
            <a:endParaRPr b="0" i="0" sz="2800" u="none" cap="none" strike="noStrike">
              <a:solidFill>
                <a:srgbClr val="FF0000"/>
              </a:solidFill>
              <a:latin typeface="Arial"/>
              <a:ea typeface="Arial"/>
              <a:cs typeface="Arial"/>
              <a:sym typeface="Arial"/>
            </a:endParaRPr>
          </a:p>
        </p:txBody>
      </p:sp>
      <p:sp>
        <p:nvSpPr>
          <p:cNvPr id="500" name="Google Shape;500;g179d0061b05_0_2388"/>
          <p:cNvSpPr txBox="1"/>
          <p:nvPr/>
        </p:nvSpPr>
        <p:spPr>
          <a:xfrm>
            <a:off x="7089913" y="5465707"/>
            <a:ext cx="46511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Shoutout @ Yevgen Goncharuk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gtEl>
                                        <p:attrNameLst>
                                          <p:attrName>style.visibility</p:attrName>
                                        </p:attrNameLst>
                                      </p:cBhvr>
                                      <p:to>
                                        <p:strVal val="visible"/>
                                      </p:to>
                                    </p:set>
                                    <p:anim calcmode="lin" valueType="num">
                                      <p:cBhvr additive="base">
                                        <p:cTn dur="500"/>
                                        <p:tgtEl>
                                          <p:spTgt spid="5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179d0061b05_0_2469"/>
          <p:cNvSpPr/>
          <p:nvPr/>
        </p:nvSpPr>
        <p:spPr>
          <a:xfrm>
            <a:off x="3964225" y="68675"/>
            <a:ext cx="2318100" cy="727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Extract email addresses</a:t>
            </a:r>
            <a:endParaRPr b="0" i="0" sz="2800" u="none" cap="none" strike="noStrike">
              <a:solidFill>
                <a:schemeClr val="lt1"/>
              </a:solidFill>
              <a:latin typeface="Arial"/>
              <a:ea typeface="Arial"/>
              <a:cs typeface="Arial"/>
              <a:sym typeface="Arial"/>
            </a:endParaRPr>
          </a:p>
        </p:txBody>
      </p:sp>
      <p:cxnSp>
        <p:nvCxnSpPr>
          <p:cNvPr id="507" name="Google Shape;507;g179d0061b05_0_2469"/>
          <p:cNvCxnSpPr>
            <a:endCxn id="506" idx="1"/>
          </p:cNvCxnSpPr>
          <p:nvPr/>
        </p:nvCxnSpPr>
        <p:spPr>
          <a:xfrm>
            <a:off x="3278125" y="432575"/>
            <a:ext cx="686100" cy="0"/>
          </a:xfrm>
          <a:prstGeom prst="straightConnector1">
            <a:avLst/>
          </a:prstGeom>
          <a:noFill/>
          <a:ln cap="flat" cmpd="sng" w="38100">
            <a:solidFill>
              <a:schemeClr val="dk1"/>
            </a:solidFill>
            <a:prstDash val="solid"/>
            <a:round/>
            <a:headEnd len="sm" w="sm" type="none"/>
            <a:tailEnd len="med" w="med" type="triangle"/>
          </a:ln>
        </p:spPr>
      </p:cxnSp>
      <p:sp>
        <p:nvSpPr>
          <p:cNvPr id="508" name="Google Shape;508;g179d0061b05_0_2469"/>
          <p:cNvSpPr/>
          <p:nvPr/>
        </p:nvSpPr>
        <p:spPr>
          <a:xfrm>
            <a:off x="3694218" y="1202413"/>
            <a:ext cx="2858114" cy="1606500"/>
          </a:xfrm>
          <a:prstGeom prst="diamond">
            <a:avLst/>
          </a:prstGeom>
          <a:solidFill>
            <a:srgbClr val="B7B7B7"/>
          </a:solidFill>
          <a:ln cap="flat" cmpd="sng" w="9525">
            <a:solidFill>
              <a:srgbClr val="3F3F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Unique email?</a:t>
            </a:r>
            <a:endParaRPr b="0" i="0" sz="2800" u="none" cap="none" strike="noStrike">
              <a:solidFill>
                <a:schemeClr val="dk1"/>
              </a:solidFill>
              <a:latin typeface="Arial"/>
              <a:ea typeface="Arial"/>
              <a:cs typeface="Arial"/>
              <a:sym typeface="Arial"/>
            </a:endParaRPr>
          </a:p>
        </p:txBody>
      </p:sp>
      <p:sp>
        <p:nvSpPr>
          <p:cNvPr id="509" name="Google Shape;509;g179d0061b05_0_2469"/>
          <p:cNvSpPr/>
          <p:nvPr/>
        </p:nvSpPr>
        <p:spPr>
          <a:xfrm>
            <a:off x="3880825" y="3116425"/>
            <a:ext cx="2484900" cy="727800"/>
          </a:xfrm>
          <a:prstGeom prst="parallelogram">
            <a:avLst>
              <a:gd fmla="val 25000" name="adj"/>
            </a:avLst>
          </a:prstGeom>
          <a:solidFill>
            <a:srgbClr val="0000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Unique emails</a:t>
            </a:r>
            <a:endParaRPr b="0" i="0" sz="2800" u="none" cap="none" strike="noStrike">
              <a:solidFill>
                <a:schemeClr val="lt1"/>
              </a:solidFill>
              <a:latin typeface="Arial"/>
              <a:ea typeface="Arial"/>
              <a:cs typeface="Arial"/>
              <a:sym typeface="Arial"/>
            </a:endParaRPr>
          </a:p>
        </p:txBody>
      </p:sp>
      <p:sp>
        <p:nvSpPr>
          <p:cNvPr id="510" name="Google Shape;510;g179d0061b05_0_2469"/>
          <p:cNvSpPr/>
          <p:nvPr/>
        </p:nvSpPr>
        <p:spPr>
          <a:xfrm>
            <a:off x="727250" y="3205259"/>
            <a:ext cx="2550900" cy="1225500"/>
          </a:xfrm>
          <a:prstGeom prst="parallelogram">
            <a:avLst>
              <a:gd fmla="val 25000" name="adj"/>
            </a:avLst>
          </a:prstGeom>
          <a:solidFill>
            <a:srgbClr val="0000FF"/>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Expired domains</a:t>
            </a:r>
            <a:endParaRPr b="0" i="0" sz="2800" u="none" cap="none" strike="noStrike">
              <a:solidFill>
                <a:schemeClr val="lt1"/>
              </a:solidFill>
              <a:latin typeface="Arial"/>
              <a:ea typeface="Arial"/>
              <a:cs typeface="Arial"/>
              <a:sym typeface="Arial"/>
            </a:endParaRPr>
          </a:p>
        </p:txBody>
      </p:sp>
      <p:sp>
        <p:nvSpPr>
          <p:cNvPr id="511" name="Google Shape;511;g179d0061b05_0_2469"/>
          <p:cNvSpPr/>
          <p:nvPr/>
        </p:nvSpPr>
        <p:spPr>
          <a:xfrm>
            <a:off x="3664000" y="4162950"/>
            <a:ext cx="2759400" cy="727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Extract domains</a:t>
            </a:r>
            <a:endParaRPr b="0" i="0" sz="2800" u="none" cap="none" strike="noStrike">
              <a:solidFill>
                <a:schemeClr val="lt1"/>
              </a:solidFill>
              <a:latin typeface="Arial"/>
              <a:ea typeface="Arial"/>
              <a:cs typeface="Arial"/>
              <a:sym typeface="Arial"/>
            </a:endParaRPr>
          </a:p>
        </p:txBody>
      </p:sp>
      <p:sp>
        <p:nvSpPr>
          <p:cNvPr id="512" name="Google Shape;512;g179d0061b05_0_2469"/>
          <p:cNvSpPr/>
          <p:nvPr/>
        </p:nvSpPr>
        <p:spPr>
          <a:xfrm>
            <a:off x="8073075" y="233425"/>
            <a:ext cx="720900" cy="727800"/>
          </a:xfrm>
          <a:prstGeom prst="rect">
            <a:avLst/>
          </a:prstGeom>
          <a:solidFill>
            <a:schemeClr val="dk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Bin</a:t>
            </a:r>
            <a:endParaRPr b="0" i="0" sz="2800" u="none" cap="none" strike="noStrike">
              <a:solidFill>
                <a:schemeClr val="lt1"/>
              </a:solidFill>
              <a:latin typeface="Arial"/>
              <a:ea typeface="Arial"/>
              <a:cs typeface="Arial"/>
              <a:sym typeface="Arial"/>
            </a:endParaRPr>
          </a:p>
        </p:txBody>
      </p:sp>
      <p:sp>
        <p:nvSpPr>
          <p:cNvPr id="513" name="Google Shape;513;g179d0061b05_0_2469"/>
          <p:cNvSpPr/>
          <p:nvPr/>
        </p:nvSpPr>
        <p:spPr>
          <a:xfrm>
            <a:off x="4866888" y="5117525"/>
            <a:ext cx="2915400" cy="727800"/>
          </a:xfrm>
          <a:prstGeom prst="rect">
            <a:avLst/>
          </a:prstGeom>
          <a:solidFill>
            <a:srgbClr val="0000FF"/>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whois for expired domains</a:t>
            </a:r>
            <a:endParaRPr b="0" i="0" sz="2800" u="none" cap="none" strike="noStrike">
              <a:solidFill>
                <a:schemeClr val="lt1"/>
              </a:solidFill>
              <a:latin typeface="Arial"/>
              <a:ea typeface="Arial"/>
              <a:cs typeface="Arial"/>
              <a:sym typeface="Arial"/>
            </a:endParaRPr>
          </a:p>
        </p:txBody>
      </p:sp>
      <p:cxnSp>
        <p:nvCxnSpPr>
          <p:cNvPr id="514" name="Google Shape;514;g179d0061b05_0_2469"/>
          <p:cNvCxnSpPr>
            <a:stCxn id="512" idx="2"/>
            <a:endCxn id="508" idx="3"/>
          </p:cNvCxnSpPr>
          <p:nvPr/>
        </p:nvCxnSpPr>
        <p:spPr>
          <a:xfrm rot="5400000">
            <a:off x="6970725" y="542725"/>
            <a:ext cx="1044300" cy="1881300"/>
          </a:xfrm>
          <a:prstGeom prst="bentConnector2">
            <a:avLst/>
          </a:prstGeom>
          <a:noFill/>
          <a:ln cap="flat" cmpd="sng" w="38100">
            <a:solidFill>
              <a:schemeClr val="accent3"/>
            </a:solidFill>
            <a:prstDash val="solid"/>
            <a:round/>
            <a:headEnd len="med" w="med" type="triangle"/>
            <a:tailEnd len="sm" w="sm" type="none"/>
          </a:ln>
        </p:spPr>
      </p:cxnSp>
      <p:sp>
        <p:nvSpPr>
          <p:cNvPr id="515" name="Google Shape;515;g179d0061b05_0_2469"/>
          <p:cNvSpPr txBox="1"/>
          <p:nvPr/>
        </p:nvSpPr>
        <p:spPr>
          <a:xfrm>
            <a:off x="7111275" y="1013725"/>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516" name="Google Shape;516;g179d0061b05_0_2469"/>
          <p:cNvCxnSpPr>
            <a:stCxn id="508" idx="2"/>
            <a:endCxn id="509" idx="0"/>
          </p:cNvCxnSpPr>
          <p:nvPr/>
        </p:nvCxnSpPr>
        <p:spPr>
          <a:xfrm>
            <a:off x="5123275" y="2808913"/>
            <a:ext cx="0" cy="307500"/>
          </a:xfrm>
          <a:prstGeom prst="straightConnector1">
            <a:avLst/>
          </a:prstGeom>
          <a:noFill/>
          <a:ln cap="flat" cmpd="sng" w="38100">
            <a:solidFill>
              <a:schemeClr val="dk1"/>
            </a:solidFill>
            <a:prstDash val="solid"/>
            <a:round/>
            <a:headEnd len="sm" w="sm" type="none"/>
            <a:tailEnd len="med" w="med" type="triangle"/>
          </a:ln>
        </p:spPr>
      </p:cxnSp>
      <p:sp>
        <p:nvSpPr>
          <p:cNvPr id="517" name="Google Shape;517;g179d0061b05_0_2469"/>
          <p:cNvSpPr txBox="1"/>
          <p:nvPr/>
        </p:nvSpPr>
        <p:spPr>
          <a:xfrm>
            <a:off x="3880825" y="2492375"/>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518" name="Google Shape;518;g179d0061b05_0_2469"/>
          <p:cNvCxnSpPr>
            <a:stCxn id="509" idx="3"/>
            <a:endCxn id="511" idx="0"/>
          </p:cNvCxnSpPr>
          <p:nvPr/>
        </p:nvCxnSpPr>
        <p:spPr>
          <a:xfrm>
            <a:off x="5032300" y="3844225"/>
            <a:ext cx="11400" cy="318600"/>
          </a:xfrm>
          <a:prstGeom prst="straightConnector1">
            <a:avLst/>
          </a:prstGeom>
          <a:noFill/>
          <a:ln cap="flat" cmpd="sng" w="38100">
            <a:solidFill>
              <a:schemeClr val="dk1"/>
            </a:solidFill>
            <a:prstDash val="solid"/>
            <a:round/>
            <a:headEnd len="sm" w="sm" type="none"/>
            <a:tailEnd len="med" w="med" type="triangle"/>
          </a:ln>
        </p:spPr>
      </p:cxnSp>
      <p:sp>
        <p:nvSpPr>
          <p:cNvPr id="519" name="Google Shape;519;g179d0061b05_0_2469"/>
          <p:cNvSpPr/>
          <p:nvPr/>
        </p:nvSpPr>
        <p:spPr>
          <a:xfrm>
            <a:off x="7931888" y="2368538"/>
            <a:ext cx="3203700" cy="1339200"/>
          </a:xfrm>
          <a:prstGeom prst="diamond">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 Unique domain?</a:t>
            </a:r>
            <a:endParaRPr b="0" i="0" sz="2800" u="none" cap="none" strike="noStrike">
              <a:solidFill>
                <a:schemeClr val="dk1"/>
              </a:solidFill>
              <a:latin typeface="Arial"/>
              <a:ea typeface="Arial"/>
              <a:cs typeface="Arial"/>
              <a:sym typeface="Arial"/>
            </a:endParaRPr>
          </a:p>
        </p:txBody>
      </p:sp>
      <p:sp>
        <p:nvSpPr>
          <p:cNvPr id="520" name="Google Shape;520;g179d0061b05_0_2469"/>
          <p:cNvSpPr/>
          <p:nvPr/>
        </p:nvSpPr>
        <p:spPr>
          <a:xfrm>
            <a:off x="8154050" y="5115075"/>
            <a:ext cx="2759400" cy="727800"/>
          </a:xfrm>
          <a:prstGeom prst="parallelogram">
            <a:avLst>
              <a:gd fmla="val 25000" name="adj"/>
            </a:avLst>
          </a:prstGeom>
          <a:solidFill>
            <a:srgbClr val="0000FF"/>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Unique domains</a:t>
            </a:r>
            <a:endParaRPr b="0" i="0" sz="2800" u="none" cap="none" strike="noStrike">
              <a:solidFill>
                <a:schemeClr val="lt1"/>
              </a:solidFill>
              <a:latin typeface="Arial"/>
              <a:ea typeface="Arial"/>
              <a:cs typeface="Arial"/>
              <a:sym typeface="Arial"/>
            </a:endParaRPr>
          </a:p>
        </p:txBody>
      </p:sp>
      <p:cxnSp>
        <p:nvCxnSpPr>
          <p:cNvPr id="521" name="Google Shape;521;g179d0061b05_0_2469"/>
          <p:cNvCxnSpPr>
            <a:stCxn id="511" idx="3"/>
            <a:endCxn id="519" idx="1"/>
          </p:cNvCxnSpPr>
          <p:nvPr/>
        </p:nvCxnSpPr>
        <p:spPr>
          <a:xfrm flipH="1" rot="10800000">
            <a:off x="6423400" y="3038250"/>
            <a:ext cx="1508400" cy="1488600"/>
          </a:xfrm>
          <a:prstGeom prst="bentConnector3">
            <a:avLst>
              <a:gd fmla="val 50003" name="adj1"/>
            </a:avLst>
          </a:prstGeom>
          <a:noFill/>
          <a:ln cap="flat" cmpd="sng" w="38100">
            <a:solidFill>
              <a:schemeClr val="accent3"/>
            </a:solidFill>
            <a:prstDash val="solid"/>
            <a:round/>
            <a:headEnd len="sm" w="sm" type="none"/>
            <a:tailEnd len="med" w="med" type="triangle"/>
          </a:ln>
        </p:spPr>
      </p:cxnSp>
      <p:sp>
        <p:nvSpPr>
          <p:cNvPr id="522" name="Google Shape;522;g179d0061b05_0_2469"/>
          <p:cNvSpPr txBox="1"/>
          <p:nvPr/>
        </p:nvSpPr>
        <p:spPr>
          <a:xfrm>
            <a:off x="9894225" y="1175125"/>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523" name="Google Shape;523;g179d0061b05_0_2469"/>
          <p:cNvCxnSpPr>
            <a:stCxn id="519" idx="2"/>
            <a:endCxn id="520" idx="0"/>
          </p:cNvCxnSpPr>
          <p:nvPr/>
        </p:nvCxnSpPr>
        <p:spPr>
          <a:xfrm flipH="1" rot="-5400000">
            <a:off x="8830388" y="4411088"/>
            <a:ext cx="1407300" cy="600"/>
          </a:xfrm>
          <a:prstGeom prst="bentConnector3">
            <a:avLst>
              <a:gd fmla="val 50001" name="adj1"/>
            </a:avLst>
          </a:prstGeom>
          <a:noFill/>
          <a:ln cap="flat" cmpd="sng" w="38100">
            <a:solidFill>
              <a:schemeClr val="accent3"/>
            </a:solidFill>
            <a:prstDash val="solid"/>
            <a:round/>
            <a:headEnd len="sm" w="sm" type="none"/>
            <a:tailEnd len="med" w="med" type="triangle"/>
          </a:ln>
        </p:spPr>
      </p:cxnSp>
      <p:sp>
        <p:nvSpPr>
          <p:cNvPr id="524" name="Google Shape;524;g179d0061b05_0_2469"/>
          <p:cNvSpPr txBox="1"/>
          <p:nvPr/>
        </p:nvSpPr>
        <p:spPr>
          <a:xfrm>
            <a:off x="9689025" y="4054075"/>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525" name="Google Shape;525;g179d0061b05_0_2469"/>
          <p:cNvCxnSpPr>
            <a:stCxn id="520" idx="5"/>
            <a:endCxn id="513" idx="3"/>
          </p:cNvCxnSpPr>
          <p:nvPr/>
        </p:nvCxnSpPr>
        <p:spPr>
          <a:xfrm flipH="1">
            <a:off x="7782425" y="5478975"/>
            <a:ext cx="462600" cy="2400"/>
          </a:xfrm>
          <a:prstGeom prst="straightConnector1">
            <a:avLst/>
          </a:prstGeom>
          <a:noFill/>
          <a:ln cap="flat" cmpd="sng" w="38100">
            <a:solidFill>
              <a:schemeClr val="dk1"/>
            </a:solidFill>
            <a:prstDash val="solid"/>
            <a:round/>
            <a:headEnd len="sm" w="sm" type="none"/>
            <a:tailEnd len="med" w="med" type="triangle"/>
          </a:ln>
        </p:spPr>
      </p:cxnSp>
      <p:sp>
        <p:nvSpPr>
          <p:cNvPr id="526" name="Google Shape;526;g179d0061b05_0_2469"/>
          <p:cNvSpPr/>
          <p:nvPr/>
        </p:nvSpPr>
        <p:spPr>
          <a:xfrm>
            <a:off x="1291450" y="4913075"/>
            <a:ext cx="3203700" cy="1136700"/>
          </a:xfrm>
          <a:prstGeom prst="diamond">
            <a:avLst/>
          </a:prstGeom>
          <a:solidFill>
            <a:srgbClr val="B7B7B7"/>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Expired?</a:t>
            </a:r>
            <a:endParaRPr b="0" i="0" sz="2800" u="none" cap="none" strike="noStrike">
              <a:solidFill>
                <a:schemeClr val="dk1"/>
              </a:solidFill>
              <a:latin typeface="Arial"/>
              <a:ea typeface="Arial"/>
              <a:cs typeface="Arial"/>
              <a:sym typeface="Arial"/>
            </a:endParaRPr>
          </a:p>
        </p:txBody>
      </p:sp>
      <p:cxnSp>
        <p:nvCxnSpPr>
          <p:cNvPr id="527" name="Google Shape;527;g179d0061b05_0_2469"/>
          <p:cNvCxnSpPr>
            <a:stCxn id="506" idx="2"/>
            <a:endCxn id="508" idx="0"/>
          </p:cNvCxnSpPr>
          <p:nvPr/>
        </p:nvCxnSpPr>
        <p:spPr>
          <a:xfrm>
            <a:off x="5123275" y="796475"/>
            <a:ext cx="0" cy="405900"/>
          </a:xfrm>
          <a:prstGeom prst="straightConnector1">
            <a:avLst/>
          </a:prstGeom>
          <a:noFill/>
          <a:ln cap="flat" cmpd="sng" w="38100">
            <a:solidFill>
              <a:schemeClr val="dk1"/>
            </a:solidFill>
            <a:prstDash val="solid"/>
            <a:round/>
            <a:headEnd len="sm" w="sm" type="none"/>
            <a:tailEnd len="med" w="med" type="triangle"/>
          </a:ln>
        </p:spPr>
      </p:cxnSp>
      <p:cxnSp>
        <p:nvCxnSpPr>
          <p:cNvPr id="528" name="Google Shape;528;g179d0061b05_0_2469"/>
          <p:cNvCxnSpPr>
            <a:stCxn id="526" idx="2"/>
            <a:endCxn id="512" idx="3"/>
          </p:cNvCxnSpPr>
          <p:nvPr/>
        </p:nvCxnSpPr>
        <p:spPr>
          <a:xfrm rot="-5400000">
            <a:off x="3117400" y="373175"/>
            <a:ext cx="5452500" cy="5900700"/>
          </a:xfrm>
          <a:prstGeom prst="bentConnector4">
            <a:avLst>
              <a:gd fmla="val -1603" name="adj1"/>
              <a:gd fmla="val 148977" name="adj2"/>
            </a:avLst>
          </a:prstGeom>
          <a:noFill/>
          <a:ln cap="flat" cmpd="sng" w="38100">
            <a:solidFill>
              <a:schemeClr val="dk1"/>
            </a:solidFill>
            <a:prstDash val="solid"/>
            <a:round/>
            <a:headEnd len="sm" w="sm" type="none"/>
            <a:tailEnd len="med" w="med" type="triangle"/>
          </a:ln>
        </p:spPr>
      </p:cxnSp>
      <p:cxnSp>
        <p:nvCxnSpPr>
          <p:cNvPr id="529" name="Google Shape;529;g179d0061b05_0_2469"/>
          <p:cNvCxnSpPr>
            <a:stCxn id="519" idx="0"/>
          </p:cNvCxnSpPr>
          <p:nvPr/>
        </p:nvCxnSpPr>
        <p:spPr>
          <a:xfrm flipH="1" rot="10800000">
            <a:off x="9533738" y="631538"/>
            <a:ext cx="22200" cy="1737000"/>
          </a:xfrm>
          <a:prstGeom prst="straightConnector1">
            <a:avLst/>
          </a:prstGeom>
          <a:noFill/>
          <a:ln cap="flat" cmpd="sng" w="38100">
            <a:solidFill>
              <a:schemeClr val="accent3"/>
            </a:solidFill>
            <a:prstDash val="solid"/>
            <a:round/>
            <a:headEnd len="sm" w="sm" type="none"/>
            <a:tailEnd len="med" w="med" type="triangle"/>
          </a:ln>
        </p:spPr>
      </p:cxnSp>
      <p:sp>
        <p:nvSpPr>
          <p:cNvPr id="530" name="Google Shape;530;g179d0061b05_0_2469"/>
          <p:cNvSpPr txBox="1"/>
          <p:nvPr/>
        </p:nvSpPr>
        <p:spPr>
          <a:xfrm>
            <a:off x="10877800" y="796475"/>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531" name="Google Shape;531;g179d0061b05_0_2469"/>
          <p:cNvCxnSpPr>
            <a:stCxn id="526" idx="1"/>
            <a:endCxn id="510" idx="5"/>
          </p:cNvCxnSpPr>
          <p:nvPr/>
        </p:nvCxnSpPr>
        <p:spPr>
          <a:xfrm rot="10800000">
            <a:off x="880450" y="3817925"/>
            <a:ext cx="411000" cy="1663500"/>
          </a:xfrm>
          <a:prstGeom prst="bentConnector3">
            <a:avLst>
              <a:gd fmla="val 195213" name="adj1"/>
            </a:avLst>
          </a:prstGeom>
          <a:noFill/>
          <a:ln cap="flat" cmpd="sng" w="38100">
            <a:solidFill>
              <a:schemeClr val="accent3"/>
            </a:solidFill>
            <a:prstDash val="solid"/>
            <a:round/>
            <a:headEnd len="sm" w="sm" type="none"/>
            <a:tailEnd len="med" w="med" type="triangle"/>
          </a:ln>
        </p:spPr>
      </p:cxnSp>
      <p:sp>
        <p:nvSpPr>
          <p:cNvPr id="532" name="Google Shape;532;g179d0061b05_0_2469"/>
          <p:cNvSpPr txBox="1"/>
          <p:nvPr/>
        </p:nvSpPr>
        <p:spPr>
          <a:xfrm>
            <a:off x="240988" y="5481425"/>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533" name="Google Shape;533;g179d0061b05_0_2469"/>
          <p:cNvCxnSpPr>
            <a:stCxn id="513" idx="1"/>
            <a:endCxn id="526" idx="3"/>
          </p:cNvCxnSpPr>
          <p:nvPr/>
        </p:nvCxnSpPr>
        <p:spPr>
          <a:xfrm rot="10800000">
            <a:off x="4495188" y="5481425"/>
            <a:ext cx="371700" cy="0"/>
          </a:xfrm>
          <a:prstGeom prst="straightConnector1">
            <a:avLst/>
          </a:prstGeom>
          <a:noFill/>
          <a:ln cap="flat" cmpd="sng" w="38100">
            <a:solidFill>
              <a:schemeClr val="dk1"/>
            </a:solidFill>
            <a:prstDash val="solid"/>
            <a:round/>
            <a:headEnd len="sm" w="sm" type="none"/>
            <a:tailEnd len="med" w="med" type="triangle"/>
          </a:ln>
        </p:spPr>
      </p:cxnSp>
      <p:sp>
        <p:nvSpPr>
          <p:cNvPr id="534" name="Google Shape;534;g179d0061b05_0_2469"/>
          <p:cNvSpPr/>
          <p:nvPr/>
        </p:nvSpPr>
        <p:spPr>
          <a:xfrm>
            <a:off x="99800" y="68675"/>
            <a:ext cx="3260700" cy="884100"/>
          </a:xfrm>
          <a:prstGeom prst="parallelogram">
            <a:avLst>
              <a:gd fmla="val 25000" name="adj"/>
            </a:avLst>
          </a:prstGeom>
          <a:solidFill>
            <a:srgbClr val="0000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Collected packages</a:t>
            </a:r>
            <a:endParaRPr b="0" i="0" sz="2800" u="none" cap="none" strike="noStrike">
              <a:solidFill>
                <a:schemeClr val="lt1"/>
              </a:solidFill>
              <a:latin typeface="Arial"/>
              <a:ea typeface="Arial"/>
              <a:cs typeface="Arial"/>
              <a:sym typeface="Arial"/>
            </a:endParaRPr>
          </a:p>
        </p:txBody>
      </p:sp>
      <p:sp>
        <p:nvSpPr>
          <p:cNvPr id="535" name="Google Shape;535;g179d0061b05_0_2469"/>
          <p:cNvSpPr/>
          <p:nvPr/>
        </p:nvSpPr>
        <p:spPr>
          <a:xfrm>
            <a:off x="269750" y="2894900"/>
            <a:ext cx="3465900" cy="18462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536" name="Google Shape;536;g179d0061b05_0_2469"/>
          <p:cNvSpPr txBox="1"/>
          <p:nvPr/>
        </p:nvSpPr>
        <p:spPr>
          <a:xfrm>
            <a:off x="774450" y="1771213"/>
            <a:ext cx="1527000" cy="6156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675</a:t>
            </a:r>
            <a:endParaRPr b="0" i="0" sz="1400" u="none" cap="none" strike="noStrike">
              <a:solidFill>
                <a:srgbClr val="FF0000"/>
              </a:solidFill>
              <a:latin typeface="Arial"/>
              <a:ea typeface="Arial"/>
              <a:cs typeface="Arial"/>
              <a:sym typeface="Arial"/>
            </a:endParaRPr>
          </a:p>
        </p:txBody>
      </p:sp>
      <p:cxnSp>
        <p:nvCxnSpPr>
          <p:cNvPr id="537" name="Google Shape;537;g179d0061b05_0_2469"/>
          <p:cNvCxnSpPr>
            <a:stCxn id="535" idx="0"/>
            <a:endCxn id="536" idx="2"/>
          </p:cNvCxnSpPr>
          <p:nvPr/>
        </p:nvCxnSpPr>
        <p:spPr>
          <a:xfrm rot="10800000">
            <a:off x="1538000" y="2386700"/>
            <a:ext cx="464700" cy="50820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500"/>
                                        <p:tgtEl>
                                          <p:spTgt spid="5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500"/>
                                        <p:tgtEl>
                                          <p:spTgt spid="5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500"/>
                                        <p:tgtEl>
                                          <p:spTgt spid="5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500"/>
                                        <p:tgtEl>
                                          <p:spTgt spid="5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179d0061b05_0_2510"/>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544" name="Google Shape;544;g179d0061b05_0_2510"/>
          <p:cNvSpPr txBox="1"/>
          <p:nvPr/>
        </p:nvSpPr>
        <p:spPr>
          <a:xfrm>
            <a:off x="782250" y="1567650"/>
            <a:ext cx="10627500" cy="358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Step 7:</a:t>
            </a:r>
            <a:r>
              <a:rPr b="1" i="0" lang="en-US" sz="28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Expired domains were attributed with the list of the email addresses we obtained in initial steps.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There were </a:t>
            </a:r>
            <a:r>
              <a:rPr b="0" i="0" lang="en-US" sz="2800" u="none" cap="none" strike="noStrike">
                <a:solidFill>
                  <a:srgbClr val="FF0000"/>
                </a:solidFill>
                <a:latin typeface="Arial"/>
                <a:ea typeface="Arial"/>
                <a:cs typeface="Arial"/>
                <a:sym typeface="Arial"/>
              </a:rPr>
              <a:t>8973 occurrences</a:t>
            </a:r>
            <a:r>
              <a:rPr b="0" i="0" lang="en-US" sz="2800" u="none" cap="none" strike="noStrike">
                <a:solidFill>
                  <a:schemeClr val="dk1"/>
                </a:solidFill>
                <a:latin typeface="Arial"/>
                <a:ea typeface="Arial"/>
                <a:cs typeface="Arial"/>
                <a:sym typeface="Arial"/>
              </a:rPr>
              <a:t> of the email addresses with expired domains ! </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Step 8:</a:t>
            </a:r>
            <a:r>
              <a:rPr b="0" i="0" lang="en-US" sz="2800" u="none" cap="none" strike="noStrike">
                <a:solidFill>
                  <a:schemeClr val="dk1"/>
                </a:solidFill>
                <a:latin typeface="Arial"/>
                <a:ea typeface="Arial"/>
                <a:cs typeface="Arial"/>
                <a:sym typeface="Arial"/>
              </a:rPr>
              <a:t> Finally these occurrences were sorted to separate out only the unique email addresses. </a:t>
            </a:r>
            <a:r>
              <a:rPr b="0" i="0" lang="en-US" sz="2800" u="none" cap="none" strike="noStrike">
                <a:solidFill>
                  <a:schemeClr val="dk1"/>
                </a:solidFill>
                <a:latin typeface="Arial"/>
                <a:ea typeface="Arial"/>
                <a:cs typeface="Arial"/>
                <a:sym typeface="Arial"/>
              </a:rPr>
              <a:t>- which were </a:t>
            </a:r>
            <a:r>
              <a:rPr b="0" i="0" lang="en-US" sz="2800" u="none" cap="none" strike="noStrike">
                <a:solidFill>
                  <a:srgbClr val="FF0000"/>
                </a:solidFill>
                <a:latin typeface="Arial"/>
                <a:ea typeface="Arial"/>
                <a:cs typeface="Arial"/>
                <a:sym typeface="Arial"/>
              </a:rPr>
              <a:t>845</a:t>
            </a:r>
            <a:r>
              <a:rPr b="0" i="0" lang="en-US" sz="2800" u="none" cap="none" strike="noStrike">
                <a:solidFill>
                  <a:schemeClr val="dk1"/>
                </a:solidFill>
                <a:latin typeface="Arial"/>
                <a:ea typeface="Arial"/>
                <a:cs typeface="Arial"/>
                <a:sym typeface="Arial"/>
              </a:rPr>
              <a:t>.</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179d0061b05_0_2518"/>
          <p:cNvSpPr/>
          <p:nvPr/>
        </p:nvSpPr>
        <p:spPr>
          <a:xfrm>
            <a:off x="279149" y="3723861"/>
            <a:ext cx="2432675" cy="1278802"/>
          </a:xfrm>
          <a:prstGeom prst="parallelogram">
            <a:avLst>
              <a:gd fmla="val 25000" name="adj"/>
            </a:avLst>
          </a:prstGeom>
          <a:solidFill>
            <a:srgbClr val="0000FF"/>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Expired domains</a:t>
            </a:r>
            <a:endParaRPr b="0" i="0" sz="2800" u="none" cap="none" strike="noStrike">
              <a:solidFill>
                <a:schemeClr val="lt1"/>
              </a:solidFill>
              <a:latin typeface="Arial"/>
              <a:ea typeface="Arial"/>
              <a:cs typeface="Arial"/>
              <a:sym typeface="Arial"/>
            </a:endParaRPr>
          </a:p>
        </p:txBody>
      </p:sp>
      <p:sp>
        <p:nvSpPr>
          <p:cNvPr id="551" name="Google Shape;551;g179d0061b05_0_2518"/>
          <p:cNvSpPr/>
          <p:nvPr/>
        </p:nvSpPr>
        <p:spPr>
          <a:xfrm>
            <a:off x="6942775" y="683927"/>
            <a:ext cx="2808300" cy="15651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Seperate unique addresses</a:t>
            </a:r>
            <a:endParaRPr b="0" i="0" sz="2800" u="none" cap="none" strike="noStrike">
              <a:solidFill>
                <a:schemeClr val="lt1"/>
              </a:solidFill>
              <a:latin typeface="Arial"/>
              <a:ea typeface="Arial"/>
              <a:cs typeface="Arial"/>
              <a:sym typeface="Arial"/>
            </a:endParaRPr>
          </a:p>
        </p:txBody>
      </p:sp>
      <p:sp>
        <p:nvSpPr>
          <p:cNvPr id="552" name="Google Shape;552;g179d0061b05_0_2518"/>
          <p:cNvSpPr/>
          <p:nvPr/>
        </p:nvSpPr>
        <p:spPr>
          <a:xfrm>
            <a:off x="4866888" y="5117525"/>
            <a:ext cx="2915400" cy="727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whois for expired domains</a:t>
            </a:r>
            <a:endParaRPr b="0" i="0" sz="2800" u="none" cap="none" strike="noStrike">
              <a:solidFill>
                <a:schemeClr val="lt1"/>
              </a:solidFill>
              <a:latin typeface="Arial"/>
              <a:ea typeface="Arial"/>
              <a:cs typeface="Arial"/>
              <a:sym typeface="Arial"/>
            </a:endParaRPr>
          </a:p>
        </p:txBody>
      </p:sp>
      <p:sp>
        <p:nvSpPr>
          <p:cNvPr id="553" name="Google Shape;553;g179d0061b05_0_2518"/>
          <p:cNvSpPr/>
          <p:nvPr/>
        </p:nvSpPr>
        <p:spPr>
          <a:xfrm>
            <a:off x="8154050" y="5115075"/>
            <a:ext cx="2759400" cy="727800"/>
          </a:xfrm>
          <a:prstGeom prst="parallelogram">
            <a:avLst>
              <a:gd fmla="val 25000" name="adj"/>
            </a:avLst>
          </a:prstGeom>
          <a:solidFill>
            <a:srgbClr val="0000FF"/>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Step 1 to 5</a:t>
            </a:r>
            <a:endParaRPr b="0" i="0" sz="2800" u="none" cap="none" strike="noStrike">
              <a:solidFill>
                <a:schemeClr val="lt1"/>
              </a:solidFill>
              <a:latin typeface="Arial"/>
              <a:ea typeface="Arial"/>
              <a:cs typeface="Arial"/>
              <a:sym typeface="Arial"/>
            </a:endParaRPr>
          </a:p>
        </p:txBody>
      </p:sp>
      <p:cxnSp>
        <p:nvCxnSpPr>
          <p:cNvPr id="554" name="Google Shape;554;g179d0061b05_0_2518"/>
          <p:cNvCxnSpPr>
            <a:stCxn id="553" idx="5"/>
            <a:endCxn id="552" idx="3"/>
          </p:cNvCxnSpPr>
          <p:nvPr/>
        </p:nvCxnSpPr>
        <p:spPr>
          <a:xfrm flipH="1">
            <a:off x="7782425" y="5478975"/>
            <a:ext cx="462600" cy="2400"/>
          </a:xfrm>
          <a:prstGeom prst="straightConnector1">
            <a:avLst/>
          </a:prstGeom>
          <a:noFill/>
          <a:ln cap="flat" cmpd="sng" w="38100">
            <a:solidFill>
              <a:schemeClr val="dk1"/>
            </a:solidFill>
            <a:prstDash val="solid"/>
            <a:round/>
            <a:headEnd len="sm" w="sm" type="none"/>
            <a:tailEnd len="med" w="med" type="triangle"/>
          </a:ln>
        </p:spPr>
      </p:cxnSp>
      <p:sp>
        <p:nvSpPr>
          <p:cNvPr id="555" name="Google Shape;555;g179d0061b05_0_2518"/>
          <p:cNvSpPr/>
          <p:nvPr/>
        </p:nvSpPr>
        <p:spPr>
          <a:xfrm>
            <a:off x="1291450" y="4913075"/>
            <a:ext cx="3203700" cy="1136700"/>
          </a:xfrm>
          <a:prstGeom prst="diamond">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Expired?</a:t>
            </a:r>
            <a:endParaRPr b="0" i="0" sz="2800" u="none" cap="none" strike="noStrike">
              <a:solidFill>
                <a:schemeClr val="dk1"/>
              </a:solidFill>
              <a:latin typeface="Arial"/>
              <a:ea typeface="Arial"/>
              <a:cs typeface="Arial"/>
              <a:sym typeface="Arial"/>
            </a:endParaRPr>
          </a:p>
        </p:txBody>
      </p:sp>
      <p:cxnSp>
        <p:nvCxnSpPr>
          <p:cNvPr id="556" name="Google Shape;556;g179d0061b05_0_2518"/>
          <p:cNvCxnSpPr>
            <a:stCxn id="555" idx="1"/>
            <a:endCxn id="550" idx="5"/>
          </p:cNvCxnSpPr>
          <p:nvPr/>
        </p:nvCxnSpPr>
        <p:spPr>
          <a:xfrm rot="10800000">
            <a:off x="438850" y="4363325"/>
            <a:ext cx="852600" cy="1118100"/>
          </a:xfrm>
          <a:prstGeom prst="bentConnector3">
            <a:avLst>
              <a:gd fmla="val 145543" name="adj1"/>
            </a:avLst>
          </a:prstGeom>
          <a:noFill/>
          <a:ln cap="flat" cmpd="sng" w="38100">
            <a:solidFill>
              <a:schemeClr val="accent3"/>
            </a:solidFill>
            <a:prstDash val="solid"/>
            <a:round/>
            <a:headEnd len="sm" w="sm" type="none"/>
            <a:tailEnd len="med" w="med" type="triangle"/>
          </a:ln>
        </p:spPr>
      </p:cxnSp>
      <p:sp>
        <p:nvSpPr>
          <p:cNvPr id="557" name="Google Shape;557;g179d0061b05_0_2518"/>
          <p:cNvSpPr txBox="1"/>
          <p:nvPr/>
        </p:nvSpPr>
        <p:spPr>
          <a:xfrm>
            <a:off x="240988" y="5481425"/>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558" name="Google Shape;558;g179d0061b05_0_2518"/>
          <p:cNvCxnSpPr>
            <a:stCxn id="552" idx="1"/>
            <a:endCxn id="555" idx="3"/>
          </p:cNvCxnSpPr>
          <p:nvPr/>
        </p:nvCxnSpPr>
        <p:spPr>
          <a:xfrm rot="10800000">
            <a:off x="4495188" y="5481425"/>
            <a:ext cx="371700" cy="0"/>
          </a:xfrm>
          <a:prstGeom prst="straightConnector1">
            <a:avLst/>
          </a:prstGeom>
          <a:noFill/>
          <a:ln cap="flat" cmpd="sng" w="38100">
            <a:solidFill>
              <a:schemeClr val="dk1"/>
            </a:solidFill>
            <a:prstDash val="solid"/>
            <a:round/>
            <a:headEnd len="sm" w="sm" type="none"/>
            <a:tailEnd len="med" w="med" type="triangle"/>
          </a:ln>
        </p:spPr>
      </p:cxnSp>
      <p:sp>
        <p:nvSpPr>
          <p:cNvPr id="559" name="Google Shape;559;g179d0061b05_0_2518"/>
          <p:cNvSpPr/>
          <p:nvPr/>
        </p:nvSpPr>
        <p:spPr>
          <a:xfrm>
            <a:off x="1850575" y="548775"/>
            <a:ext cx="2433600" cy="18354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Attribute domains to email list</a:t>
            </a:r>
            <a:endParaRPr b="0" i="0" sz="2800" u="none" cap="none" strike="noStrike">
              <a:solidFill>
                <a:schemeClr val="lt1"/>
              </a:solidFill>
              <a:latin typeface="Arial"/>
              <a:ea typeface="Arial"/>
              <a:cs typeface="Arial"/>
              <a:sym typeface="Arial"/>
            </a:endParaRPr>
          </a:p>
        </p:txBody>
      </p:sp>
      <p:cxnSp>
        <p:nvCxnSpPr>
          <p:cNvPr id="560" name="Google Shape;560;g179d0061b05_0_2518"/>
          <p:cNvCxnSpPr>
            <a:stCxn id="559" idx="3"/>
            <a:endCxn id="551" idx="1"/>
          </p:cNvCxnSpPr>
          <p:nvPr/>
        </p:nvCxnSpPr>
        <p:spPr>
          <a:xfrm>
            <a:off x="4284175" y="1466475"/>
            <a:ext cx="2658600" cy="600"/>
          </a:xfrm>
          <a:prstGeom prst="bentConnector3">
            <a:avLst>
              <a:gd fmla="val 50000" name="adj1"/>
            </a:avLst>
          </a:prstGeom>
          <a:noFill/>
          <a:ln cap="flat" cmpd="sng" w="38100">
            <a:solidFill>
              <a:schemeClr val="dk1"/>
            </a:solidFill>
            <a:prstDash val="solid"/>
            <a:round/>
            <a:headEnd len="sm" w="sm" type="none"/>
            <a:tailEnd len="med" w="med" type="triangle"/>
          </a:ln>
        </p:spPr>
      </p:cxnSp>
      <p:cxnSp>
        <p:nvCxnSpPr>
          <p:cNvPr id="561" name="Google Shape;561;g179d0061b05_0_2518"/>
          <p:cNvCxnSpPr>
            <a:stCxn id="550" idx="1"/>
            <a:endCxn id="559" idx="1"/>
          </p:cNvCxnSpPr>
          <p:nvPr/>
        </p:nvCxnSpPr>
        <p:spPr>
          <a:xfrm rot="-5400000">
            <a:off x="624237" y="2497461"/>
            <a:ext cx="2257500" cy="195300"/>
          </a:xfrm>
          <a:prstGeom prst="bentConnector2">
            <a:avLst/>
          </a:prstGeom>
          <a:noFill/>
          <a:ln cap="flat" cmpd="sng" w="38100">
            <a:solidFill>
              <a:schemeClr val="dk1"/>
            </a:solidFill>
            <a:prstDash val="solid"/>
            <a:round/>
            <a:headEnd len="sm" w="sm" type="none"/>
            <a:tailEnd len="med" w="med" type="triangle"/>
          </a:ln>
        </p:spPr>
      </p:cxnSp>
      <p:sp>
        <p:nvSpPr>
          <p:cNvPr id="562" name="Google Shape;562;g179d0061b05_0_2518"/>
          <p:cNvSpPr/>
          <p:nvPr/>
        </p:nvSpPr>
        <p:spPr>
          <a:xfrm>
            <a:off x="1029475" y="340275"/>
            <a:ext cx="4075800" cy="22524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563" name="Google Shape;563;g179d0061b05_0_2518"/>
          <p:cNvSpPr/>
          <p:nvPr/>
        </p:nvSpPr>
        <p:spPr>
          <a:xfrm>
            <a:off x="6309025" y="340575"/>
            <a:ext cx="4075800" cy="22524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564" name="Google Shape;564;g179d0061b05_0_2518"/>
          <p:cNvSpPr txBox="1"/>
          <p:nvPr/>
        </p:nvSpPr>
        <p:spPr>
          <a:xfrm>
            <a:off x="3809025" y="3391975"/>
            <a:ext cx="3048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8973 occurrences </a:t>
            </a:r>
            <a:endParaRPr b="0" i="0" sz="1400" u="none" cap="none" strike="noStrike">
              <a:solidFill>
                <a:srgbClr val="FF0000"/>
              </a:solidFill>
              <a:latin typeface="Arial"/>
              <a:ea typeface="Arial"/>
              <a:cs typeface="Arial"/>
              <a:sym typeface="Arial"/>
            </a:endParaRPr>
          </a:p>
        </p:txBody>
      </p:sp>
      <p:cxnSp>
        <p:nvCxnSpPr>
          <p:cNvPr id="565" name="Google Shape;565;g179d0061b05_0_2518"/>
          <p:cNvCxnSpPr>
            <a:stCxn id="562" idx="4"/>
            <a:endCxn id="564" idx="0"/>
          </p:cNvCxnSpPr>
          <p:nvPr/>
        </p:nvCxnSpPr>
        <p:spPr>
          <a:xfrm>
            <a:off x="3067375" y="2592675"/>
            <a:ext cx="2266200" cy="799200"/>
          </a:xfrm>
          <a:prstGeom prst="straightConnector1">
            <a:avLst/>
          </a:prstGeom>
          <a:noFill/>
          <a:ln cap="flat" cmpd="sng" w="38100">
            <a:solidFill>
              <a:srgbClr val="FF0000"/>
            </a:solidFill>
            <a:prstDash val="solid"/>
            <a:round/>
            <a:headEnd len="sm" w="sm" type="none"/>
            <a:tailEnd len="sm" w="sm" type="none"/>
          </a:ln>
        </p:spPr>
      </p:cxnSp>
      <p:sp>
        <p:nvSpPr>
          <p:cNvPr id="566" name="Google Shape;566;g179d0061b05_0_2518"/>
          <p:cNvSpPr txBox="1"/>
          <p:nvPr/>
        </p:nvSpPr>
        <p:spPr>
          <a:xfrm>
            <a:off x="7955125" y="3546225"/>
            <a:ext cx="783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845</a:t>
            </a:r>
            <a:endParaRPr b="0" i="0" sz="1400" u="none" cap="none" strike="noStrike">
              <a:solidFill>
                <a:srgbClr val="FF0000"/>
              </a:solidFill>
              <a:latin typeface="Arial"/>
              <a:ea typeface="Arial"/>
              <a:cs typeface="Arial"/>
              <a:sym typeface="Arial"/>
            </a:endParaRPr>
          </a:p>
        </p:txBody>
      </p:sp>
      <p:cxnSp>
        <p:nvCxnSpPr>
          <p:cNvPr id="567" name="Google Shape;567;g179d0061b05_0_2518"/>
          <p:cNvCxnSpPr>
            <a:stCxn id="563" idx="4"/>
            <a:endCxn id="566" idx="0"/>
          </p:cNvCxnSpPr>
          <p:nvPr/>
        </p:nvCxnSpPr>
        <p:spPr>
          <a:xfrm>
            <a:off x="8346925" y="2592975"/>
            <a:ext cx="0" cy="95340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500"/>
                                        <p:tgtEl>
                                          <p:spTgt spid="5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500"/>
                                        <p:tgtEl>
                                          <p:spTgt spid="5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5"/>
                                        </p:tgtEl>
                                        <p:attrNameLst>
                                          <p:attrName>style.visibility</p:attrName>
                                        </p:attrNameLst>
                                      </p:cBhvr>
                                      <p:to>
                                        <p:strVal val="visible"/>
                                      </p:to>
                                    </p:set>
                                    <p:anim calcmode="lin" valueType="num">
                                      <p:cBhvr additive="base">
                                        <p:cTn dur="500"/>
                                        <p:tgtEl>
                                          <p:spTgt spid="5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gtEl>
                                        <p:attrNameLst>
                                          <p:attrName>style.visibility</p:attrName>
                                        </p:attrNameLst>
                                      </p:cBhvr>
                                      <p:to>
                                        <p:strVal val="visible"/>
                                      </p:to>
                                    </p:set>
                                    <p:anim calcmode="lin" valueType="num">
                                      <p:cBhvr additive="base">
                                        <p:cTn dur="500"/>
                                        <p:tgtEl>
                                          <p:spTgt spid="5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179d0061b05_0_2566"/>
          <p:cNvSpPr/>
          <p:nvPr/>
        </p:nvSpPr>
        <p:spPr>
          <a:xfrm>
            <a:off x="3964225" y="68675"/>
            <a:ext cx="2318100" cy="727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Extract email addresses</a:t>
            </a:r>
            <a:endParaRPr b="0" i="0" sz="2800" u="none" cap="none" strike="noStrike">
              <a:solidFill>
                <a:schemeClr val="lt1"/>
              </a:solidFill>
              <a:latin typeface="Arial"/>
              <a:ea typeface="Arial"/>
              <a:cs typeface="Arial"/>
              <a:sym typeface="Arial"/>
            </a:endParaRPr>
          </a:p>
        </p:txBody>
      </p:sp>
      <p:cxnSp>
        <p:nvCxnSpPr>
          <p:cNvPr id="574" name="Google Shape;574;g179d0061b05_0_2566"/>
          <p:cNvCxnSpPr>
            <a:endCxn id="573" idx="1"/>
          </p:cNvCxnSpPr>
          <p:nvPr/>
        </p:nvCxnSpPr>
        <p:spPr>
          <a:xfrm>
            <a:off x="3278125" y="432575"/>
            <a:ext cx="686100" cy="0"/>
          </a:xfrm>
          <a:prstGeom prst="straightConnector1">
            <a:avLst/>
          </a:prstGeom>
          <a:noFill/>
          <a:ln cap="flat" cmpd="sng" w="38100">
            <a:solidFill>
              <a:schemeClr val="dk1"/>
            </a:solidFill>
            <a:prstDash val="solid"/>
            <a:round/>
            <a:headEnd len="sm" w="sm" type="none"/>
            <a:tailEnd len="med" w="med" type="triangle"/>
          </a:ln>
        </p:spPr>
      </p:cxnSp>
      <p:sp>
        <p:nvSpPr>
          <p:cNvPr id="575" name="Google Shape;575;g179d0061b05_0_2566"/>
          <p:cNvSpPr/>
          <p:nvPr/>
        </p:nvSpPr>
        <p:spPr>
          <a:xfrm>
            <a:off x="3775537" y="1191188"/>
            <a:ext cx="2652276" cy="1606500"/>
          </a:xfrm>
          <a:prstGeom prst="diamond">
            <a:avLst/>
          </a:prstGeom>
          <a:solidFill>
            <a:srgbClr val="B7B7B7"/>
          </a:solidFill>
          <a:ln cap="flat" cmpd="sng" w="9525">
            <a:solidFill>
              <a:srgbClr val="3F3F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Unique email?</a:t>
            </a:r>
            <a:endParaRPr b="0" i="0" sz="2800" u="none" cap="none" strike="noStrike">
              <a:solidFill>
                <a:schemeClr val="dk1"/>
              </a:solidFill>
              <a:latin typeface="Arial"/>
              <a:ea typeface="Arial"/>
              <a:cs typeface="Arial"/>
              <a:sym typeface="Arial"/>
            </a:endParaRPr>
          </a:p>
        </p:txBody>
      </p:sp>
      <p:sp>
        <p:nvSpPr>
          <p:cNvPr id="576" name="Google Shape;576;g179d0061b05_0_2566"/>
          <p:cNvSpPr/>
          <p:nvPr/>
        </p:nvSpPr>
        <p:spPr>
          <a:xfrm>
            <a:off x="3880825" y="3116425"/>
            <a:ext cx="2484900" cy="727800"/>
          </a:xfrm>
          <a:prstGeom prst="parallelogram">
            <a:avLst>
              <a:gd fmla="val 25000" name="adj"/>
            </a:avLst>
          </a:prstGeom>
          <a:solidFill>
            <a:srgbClr val="0000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Unique emails</a:t>
            </a:r>
            <a:endParaRPr b="0" i="0" sz="2800" u="none" cap="none" strike="noStrike">
              <a:solidFill>
                <a:schemeClr val="lt1"/>
              </a:solidFill>
              <a:latin typeface="Arial"/>
              <a:ea typeface="Arial"/>
              <a:cs typeface="Arial"/>
              <a:sym typeface="Arial"/>
            </a:endParaRPr>
          </a:p>
        </p:txBody>
      </p:sp>
      <p:sp>
        <p:nvSpPr>
          <p:cNvPr id="577" name="Google Shape;577;g179d0061b05_0_2566"/>
          <p:cNvSpPr/>
          <p:nvPr/>
        </p:nvSpPr>
        <p:spPr>
          <a:xfrm>
            <a:off x="279150" y="4279663"/>
            <a:ext cx="2005800" cy="648125"/>
          </a:xfrm>
          <a:prstGeom prst="parallelogram">
            <a:avLst>
              <a:gd fmla="val 25000" name="adj"/>
            </a:avLst>
          </a:prstGeom>
          <a:solidFill>
            <a:srgbClr val="0000FF"/>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Expired domains</a:t>
            </a:r>
            <a:endParaRPr b="0" i="0" sz="2800" u="none" cap="none" strike="noStrike">
              <a:solidFill>
                <a:schemeClr val="lt1"/>
              </a:solidFill>
              <a:latin typeface="Arial"/>
              <a:ea typeface="Arial"/>
              <a:cs typeface="Arial"/>
              <a:sym typeface="Arial"/>
            </a:endParaRPr>
          </a:p>
        </p:txBody>
      </p:sp>
      <p:sp>
        <p:nvSpPr>
          <p:cNvPr id="578" name="Google Shape;578;g179d0061b05_0_2566"/>
          <p:cNvSpPr/>
          <p:nvPr/>
        </p:nvSpPr>
        <p:spPr>
          <a:xfrm>
            <a:off x="3664000" y="4162950"/>
            <a:ext cx="2759400" cy="727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Extract domains</a:t>
            </a:r>
            <a:endParaRPr b="0" i="0" sz="2800" u="none" cap="none" strike="noStrike">
              <a:solidFill>
                <a:schemeClr val="lt1"/>
              </a:solidFill>
              <a:latin typeface="Arial"/>
              <a:ea typeface="Arial"/>
              <a:cs typeface="Arial"/>
              <a:sym typeface="Arial"/>
            </a:endParaRPr>
          </a:p>
        </p:txBody>
      </p:sp>
      <p:sp>
        <p:nvSpPr>
          <p:cNvPr id="579" name="Google Shape;579;g179d0061b05_0_2566"/>
          <p:cNvSpPr/>
          <p:nvPr/>
        </p:nvSpPr>
        <p:spPr>
          <a:xfrm>
            <a:off x="8073075" y="233425"/>
            <a:ext cx="720900" cy="727800"/>
          </a:xfrm>
          <a:prstGeom prst="rect">
            <a:avLst/>
          </a:prstGeom>
          <a:solidFill>
            <a:schemeClr val="dk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Bin</a:t>
            </a:r>
            <a:endParaRPr b="0" i="0" sz="2800" u="none" cap="none" strike="noStrike">
              <a:solidFill>
                <a:schemeClr val="lt1"/>
              </a:solidFill>
              <a:latin typeface="Arial"/>
              <a:ea typeface="Arial"/>
              <a:cs typeface="Arial"/>
              <a:sym typeface="Arial"/>
            </a:endParaRPr>
          </a:p>
        </p:txBody>
      </p:sp>
      <p:sp>
        <p:nvSpPr>
          <p:cNvPr id="580" name="Google Shape;580;g179d0061b05_0_2566"/>
          <p:cNvSpPr/>
          <p:nvPr/>
        </p:nvSpPr>
        <p:spPr>
          <a:xfrm>
            <a:off x="99800" y="1347038"/>
            <a:ext cx="1999200" cy="1294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Seperate unique addresses</a:t>
            </a:r>
            <a:endParaRPr b="0" i="0" sz="2800" u="none" cap="none" strike="noStrike">
              <a:solidFill>
                <a:schemeClr val="lt1"/>
              </a:solidFill>
              <a:latin typeface="Arial"/>
              <a:ea typeface="Arial"/>
              <a:cs typeface="Arial"/>
              <a:sym typeface="Arial"/>
            </a:endParaRPr>
          </a:p>
        </p:txBody>
      </p:sp>
      <p:sp>
        <p:nvSpPr>
          <p:cNvPr id="581" name="Google Shape;581;g179d0061b05_0_2566"/>
          <p:cNvSpPr/>
          <p:nvPr/>
        </p:nvSpPr>
        <p:spPr>
          <a:xfrm>
            <a:off x="4866888" y="5117525"/>
            <a:ext cx="2915400" cy="727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whois for expired domains</a:t>
            </a:r>
            <a:endParaRPr b="0" i="0" sz="2800" u="none" cap="none" strike="noStrike">
              <a:solidFill>
                <a:schemeClr val="lt1"/>
              </a:solidFill>
              <a:latin typeface="Arial"/>
              <a:ea typeface="Arial"/>
              <a:cs typeface="Arial"/>
              <a:sym typeface="Arial"/>
            </a:endParaRPr>
          </a:p>
        </p:txBody>
      </p:sp>
      <p:cxnSp>
        <p:nvCxnSpPr>
          <p:cNvPr id="582" name="Google Shape;582;g179d0061b05_0_2566"/>
          <p:cNvCxnSpPr>
            <a:stCxn id="579" idx="2"/>
            <a:endCxn id="575" idx="3"/>
          </p:cNvCxnSpPr>
          <p:nvPr/>
        </p:nvCxnSpPr>
        <p:spPr>
          <a:xfrm rot="5400000">
            <a:off x="6914025" y="474925"/>
            <a:ext cx="1033200" cy="2005800"/>
          </a:xfrm>
          <a:prstGeom prst="bentConnector2">
            <a:avLst/>
          </a:prstGeom>
          <a:noFill/>
          <a:ln cap="flat" cmpd="sng" w="38100">
            <a:solidFill>
              <a:schemeClr val="accent3"/>
            </a:solidFill>
            <a:prstDash val="solid"/>
            <a:round/>
            <a:headEnd len="med" w="med" type="triangle"/>
            <a:tailEnd len="sm" w="sm" type="none"/>
          </a:ln>
        </p:spPr>
      </p:cxnSp>
      <p:sp>
        <p:nvSpPr>
          <p:cNvPr id="583" name="Google Shape;583;g179d0061b05_0_2566"/>
          <p:cNvSpPr txBox="1"/>
          <p:nvPr/>
        </p:nvSpPr>
        <p:spPr>
          <a:xfrm>
            <a:off x="7111275" y="1013725"/>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584" name="Google Shape;584;g179d0061b05_0_2566"/>
          <p:cNvCxnSpPr>
            <a:stCxn id="575" idx="2"/>
            <a:endCxn id="576" idx="0"/>
          </p:cNvCxnSpPr>
          <p:nvPr/>
        </p:nvCxnSpPr>
        <p:spPr>
          <a:xfrm>
            <a:off x="5101675" y="2797688"/>
            <a:ext cx="21600" cy="318600"/>
          </a:xfrm>
          <a:prstGeom prst="straightConnector1">
            <a:avLst/>
          </a:prstGeom>
          <a:noFill/>
          <a:ln cap="flat" cmpd="sng" w="38100">
            <a:solidFill>
              <a:schemeClr val="dk1"/>
            </a:solidFill>
            <a:prstDash val="solid"/>
            <a:round/>
            <a:headEnd len="sm" w="sm" type="none"/>
            <a:tailEnd len="med" w="med" type="triangle"/>
          </a:ln>
        </p:spPr>
      </p:cxnSp>
      <p:sp>
        <p:nvSpPr>
          <p:cNvPr id="585" name="Google Shape;585;g179d0061b05_0_2566"/>
          <p:cNvSpPr txBox="1"/>
          <p:nvPr/>
        </p:nvSpPr>
        <p:spPr>
          <a:xfrm>
            <a:off x="3880825" y="2492375"/>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586" name="Google Shape;586;g179d0061b05_0_2566"/>
          <p:cNvCxnSpPr>
            <a:stCxn id="576" idx="3"/>
            <a:endCxn id="578" idx="0"/>
          </p:cNvCxnSpPr>
          <p:nvPr/>
        </p:nvCxnSpPr>
        <p:spPr>
          <a:xfrm>
            <a:off x="5032300" y="3844225"/>
            <a:ext cx="11400" cy="318600"/>
          </a:xfrm>
          <a:prstGeom prst="straightConnector1">
            <a:avLst/>
          </a:prstGeom>
          <a:noFill/>
          <a:ln cap="flat" cmpd="sng" w="38100">
            <a:solidFill>
              <a:schemeClr val="dk1"/>
            </a:solidFill>
            <a:prstDash val="solid"/>
            <a:round/>
            <a:headEnd len="sm" w="sm" type="none"/>
            <a:tailEnd len="med" w="med" type="triangle"/>
          </a:ln>
        </p:spPr>
      </p:cxnSp>
      <p:sp>
        <p:nvSpPr>
          <p:cNvPr id="587" name="Google Shape;587;g179d0061b05_0_2566"/>
          <p:cNvSpPr/>
          <p:nvPr/>
        </p:nvSpPr>
        <p:spPr>
          <a:xfrm>
            <a:off x="7931888" y="2368538"/>
            <a:ext cx="3203700" cy="1339200"/>
          </a:xfrm>
          <a:prstGeom prst="diamond">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 Unique domain?</a:t>
            </a:r>
            <a:endParaRPr b="0" i="0" sz="2800" u="none" cap="none" strike="noStrike">
              <a:solidFill>
                <a:schemeClr val="dk1"/>
              </a:solidFill>
              <a:latin typeface="Arial"/>
              <a:ea typeface="Arial"/>
              <a:cs typeface="Arial"/>
              <a:sym typeface="Arial"/>
            </a:endParaRPr>
          </a:p>
        </p:txBody>
      </p:sp>
      <p:sp>
        <p:nvSpPr>
          <p:cNvPr id="588" name="Google Shape;588;g179d0061b05_0_2566"/>
          <p:cNvSpPr/>
          <p:nvPr/>
        </p:nvSpPr>
        <p:spPr>
          <a:xfrm>
            <a:off x="8154050" y="5115075"/>
            <a:ext cx="2759400" cy="727800"/>
          </a:xfrm>
          <a:prstGeom prst="parallelogram">
            <a:avLst>
              <a:gd fmla="val 25000" name="adj"/>
            </a:avLst>
          </a:prstGeom>
          <a:solidFill>
            <a:srgbClr val="0000FF"/>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Unique domains</a:t>
            </a:r>
            <a:endParaRPr b="0" i="0" sz="2800" u="none" cap="none" strike="noStrike">
              <a:solidFill>
                <a:schemeClr val="lt1"/>
              </a:solidFill>
              <a:latin typeface="Arial"/>
              <a:ea typeface="Arial"/>
              <a:cs typeface="Arial"/>
              <a:sym typeface="Arial"/>
            </a:endParaRPr>
          </a:p>
        </p:txBody>
      </p:sp>
      <p:cxnSp>
        <p:nvCxnSpPr>
          <p:cNvPr id="589" name="Google Shape;589;g179d0061b05_0_2566"/>
          <p:cNvCxnSpPr>
            <a:stCxn id="578" idx="3"/>
            <a:endCxn id="587" idx="1"/>
          </p:cNvCxnSpPr>
          <p:nvPr/>
        </p:nvCxnSpPr>
        <p:spPr>
          <a:xfrm flipH="1" rot="10800000">
            <a:off x="6423400" y="3038250"/>
            <a:ext cx="1508400" cy="1488600"/>
          </a:xfrm>
          <a:prstGeom prst="bentConnector3">
            <a:avLst>
              <a:gd fmla="val 50003" name="adj1"/>
            </a:avLst>
          </a:prstGeom>
          <a:noFill/>
          <a:ln cap="flat" cmpd="sng" w="38100">
            <a:solidFill>
              <a:schemeClr val="accent3"/>
            </a:solidFill>
            <a:prstDash val="solid"/>
            <a:round/>
            <a:headEnd len="sm" w="sm" type="none"/>
            <a:tailEnd len="med" w="med" type="triangle"/>
          </a:ln>
        </p:spPr>
      </p:cxnSp>
      <p:sp>
        <p:nvSpPr>
          <p:cNvPr id="590" name="Google Shape;590;g179d0061b05_0_2566"/>
          <p:cNvSpPr txBox="1"/>
          <p:nvPr/>
        </p:nvSpPr>
        <p:spPr>
          <a:xfrm>
            <a:off x="9894225" y="1175125"/>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591" name="Google Shape;591;g179d0061b05_0_2566"/>
          <p:cNvCxnSpPr>
            <a:stCxn id="587" idx="2"/>
            <a:endCxn id="588" idx="0"/>
          </p:cNvCxnSpPr>
          <p:nvPr/>
        </p:nvCxnSpPr>
        <p:spPr>
          <a:xfrm flipH="1" rot="-5400000">
            <a:off x="8830388" y="4411088"/>
            <a:ext cx="1407300" cy="600"/>
          </a:xfrm>
          <a:prstGeom prst="bentConnector3">
            <a:avLst>
              <a:gd fmla="val 50001" name="adj1"/>
            </a:avLst>
          </a:prstGeom>
          <a:noFill/>
          <a:ln cap="flat" cmpd="sng" w="38100">
            <a:solidFill>
              <a:schemeClr val="accent3"/>
            </a:solidFill>
            <a:prstDash val="solid"/>
            <a:round/>
            <a:headEnd len="sm" w="sm" type="none"/>
            <a:tailEnd len="med" w="med" type="triangle"/>
          </a:ln>
        </p:spPr>
      </p:cxnSp>
      <p:sp>
        <p:nvSpPr>
          <p:cNvPr id="592" name="Google Shape;592;g179d0061b05_0_2566"/>
          <p:cNvSpPr txBox="1"/>
          <p:nvPr/>
        </p:nvSpPr>
        <p:spPr>
          <a:xfrm>
            <a:off x="9689025" y="4054075"/>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593" name="Google Shape;593;g179d0061b05_0_2566"/>
          <p:cNvCxnSpPr>
            <a:stCxn id="588" idx="5"/>
            <a:endCxn id="581" idx="3"/>
          </p:cNvCxnSpPr>
          <p:nvPr/>
        </p:nvCxnSpPr>
        <p:spPr>
          <a:xfrm flipH="1">
            <a:off x="7782425" y="5478975"/>
            <a:ext cx="462600" cy="2400"/>
          </a:xfrm>
          <a:prstGeom prst="straightConnector1">
            <a:avLst/>
          </a:prstGeom>
          <a:noFill/>
          <a:ln cap="flat" cmpd="sng" w="38100">
            <a:solidFill>
              <a:schemeClr val="dk1"/>
            </a:solidFill>
            <a:prstDash val="solid"/>
            <a:round/>
            <a:headEnd len="sm" w="sm" type="none"/>
            <a:tailEnd len="med" w="med" type="triangle"/>
          </a:ln>
        </p:spPr>
      </p:cxnSp>
      <p:sp>
        <p:nvSpPr>
          <p:cNvPr id="594" name="Google Shape;594;g179d0061b05_0_2566"/>
          <p:cNvSpPr/>
          <p:nvPr/>
        </p:nvSpPr>
        <p:spPr>
          <a:xfrm>
            <a:off x="1291450" y="4913075"/>
            <a:ext cx="3203700" cy="1136700"/>
          </a:xfrm>
          <a:prstGeom prst="diamond">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Expired?</a:t>
            </a:r>
            <a:endParaRPr b="0" i="0" sz="2800" u="none" cap="none" strike="noStrike">
              <a:solidFill>
                <a:schemeClr val="dk1"/>
              </a:solidFill>
              <a:latin typeface="Arial"/>
              <a:ea typeface="Arial"/>
              <a:cs typeface="Arial"/>
              <a:sym typeface="Arial"/>
            </a:endParaRPr>
          </a:p>
        </p:txBody>
      </p:sp>
      <p:cxnSp>
        <p:nvCxnSpPr>
          <p:cNvPr id="595" name="Google Shape;595;g179d0061b05_0_2566"/>
          <p:cNvCxnSpPr>
            <a:stCxn id="573" idx="2"/>
            <a:endCxn id="575" idx="0"/>
          </p:cNvCxnSpPr>
          <p:nvPr/>
        </p:nvCxnSpPr>
        <p:spPr>
          <a:xfrm flipH="1">
            <a:off x="5101675" y="796475"/>
            <a:ext cx="21600" cy="394800"/>
          </a:xfrm>
          <a:prstGeom prst="straightConnector1">
            <a:avLst/>
          </a:prstGeom>
          <a:noFill/>
          <a:ln cap="flat" cmpd="sng" w="38100">
            <a:solidFill>
              <a:schemeClr val="dk1"/>
            </a:solidFill>
            <a:prstDash val="solid"/>
            <a:round/>
            <a:headEnd len="sm" w="sm" type="none"/>
            <a:tailEnd len="med" w="med" type="triangle"/>
          </a:ln>
        </p:spPr>
      </p:cxnSp>
      <p:cxnSp>
        <p:nvCxnSpPr>
          <p:cNvPr id="596" name="Google Shape;596;g179d0061b05_0_2566"/>
          <p:cNvCxnSpPr>
            <a:stCxn id="594" idx="2"/>
            <a:endCxn id="579" idx="3"/>
          </p:cNvCxnSpPr>
          <p:nvPr/>
        </p:nvCxnSpPr>
        <p:spPr>
          <a:xfrm rot="-5400000">
            <a:off x="3117400" y="373175"/>
            <a:ext cx="5452500" cy="5900700"/>
          </a:xfrm>
          <a:prstGeom prst="bentConnector4">
            <a:avLst>
              <a:gd fmla="val -1603" name="adj1"/>
              <a:gd fmla="val 148977" name="adj2"/>
            </a:avLst>
          </a:prstGeom>
          <a:noFill/>
          <a:ln cap="flat" cmpd="sng" w="38100">
            <a:solidFill>
              <a:schemeClr val="dk1"/>
            </a:solidFill>
            <a:prstDash val="solid"/>
            <a:round/>
            <a:headEnd len="sm" w="sm" type="none"/>
            <a:tailEnd len="med" w="med" type="triangle"/>
          </a:ln>
        </p:spPr>
      </p:cxnSp>
      <p:cxnSp>
        <p:nvCxnSpPr>
          <p:cNvPr id="597" name="Google Shape;597;g179d0061b05_0_2566"/>
          <p:cNvCxnSpPr>
            <a:stCxn id="587" idx="0"/>
          </p:cNvCxnSpPr>
          <p:nvPr/>
        </p:nvCxnSpPr>
        <p:spPr>
          <a:xfrm flipH="1" rot="10800000">
            <a:off x="9533738" y="631538"/>
            <a:ext cx="22200" cy="1737000"/>
          </a:xfrm>
          <a:prstGeom prst="straightConnector1">
            <a:avLst/>
          </a:prstGeom>
          <a:noFill/>
          <a:ln cap="flat" cmpd="sng" w="38100">
            <a:solidFill>
              <a:schemeClr val="accent3"/>
            </a:solidFill>
            <a:prstDash val="solid"/>
            <a:round/>
            <a:headEnd len="sm" w="sm" type="none"/>
            <a:tailEnd len="med" w="med" type="triangle"/>
          </a:ln>
        </p:spPr>
      </p:cxnSp>
      <p:sp>
        <p:nvSpPr>
          <p:cNvPr id="598" name="Google Shape;598;g179d0061b05_0_2566"/>
          <p:cNvSpPr txBox="1"/>
          <p:nvPr/>
        </p:nvSpPr>
        <p:spPr>
          <a:xfrm>
            <a:off x="10877800" y="796475"/>
            <a:ext cx="64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No</a:t>
            </a:r>
            <a:endParaRPr b="0" i="0" sz="2800" u="none" cap="none" strike="noStrike">
              <a:solidFill>
                <a:srgbClr val="000000"/>
              </a:solidFill>
              <a:latin typeface="Arial"/>
              <a:ea typeface="Arial"/>
              <a:cs typeface="Arial"/>
              <a:sym typeface="Arial"/>
            </a:endParaRPr>
          </a:p>
        </p:txBody>
      </p:sp>
      <p:cxnSp>
        <p:nvCxnSpPr>
          <p:cNvPr id="599" name="Google Shape;599;g179d0061b05_0_2566"/>
          <p:cNvCxnSpPr>
            <a:stCxn id="594" idx="1"/>
            <a:endCxn id="577" idx="5"/>
          </p:cNvCxnSpPr>
          <p:nvPr/>
        </p:nvCxnSpPr>
        <p:spPr>
          <a:xfrm rot="10800000">
            <a:off x="360250" y="4603625"/>
            <a:ext cx="931200" cy="877800"/>
          </a:xfrm>
          <a:prstGeom prst="bentConnector3">
            <a:avLst>
              <a:gd fmla="val 133258" name="adj1"/>
            </a:avLst>
          </a:prstGeom>
          <a:noFill/>
          <a:ln cap="flat" cmpd="sng" w="38100">
            <a:solidFill>
              <a:schemeClr val="accent3"/>
            </a:solidFill>
            <a:prstDash val="solid"/>
            <a:round/>
            <a:headEnd len="sm" w="sm" type="none"/>
            <a:tailEnd len="med" w="med" type="triangle"/>
          </a:ln>
        </p:spPr>
      </p:cxnSp>
      <p:sp>
        <p:nvSpPr>
          <p:cNvPr id="600" name="Google Shape;600;g179d0061b05_0_2566"/>
          <p:cNvSpPr txBox="1"/>
          <p:nvPr/>
        </p:nvSpPr>
        <p:spPr>
          <a:xfrm>
            <a:off x="240988" y="5481425"/>
            <a:ext cx="85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Yes</a:t>
            </a:r>
            <a:endParaRPr b="0" i="0" sz="2800" u="none" cap="none" strike="noStrike">
              <a:solidFill>
                <a:srgbClr val="000000"/>
              </a:solidFill>
              <a:latin typeface="Arial"/>
              <a:ea typeface="Arial"/>
              <a:cs typeface="Arial"/>
              <a:sym typeface="Arial"/>
            </a:endParaRPr>
          </a:p>
        </p:txBody>
      </p:sp>
      <p:cxnSp>
        <p:nvCxnSpPr>
          <p:cNvPr id="601" name="Google Shape;601;g179d0061b05_0_2566"/>
          <p:cNvCxnSpPr>
            <a:stCxn id="581" idx="1"/>
            <a:endCxn id="594" idx="3"/>
          </p:cNvCxnSpPr>
          <p:nvPr/>
        </p:nvCxnSpPr>
        <p:spPr>
          <a:xfrm rot="10800000">
            <a:off x="4495188" y="5481425"/>
            <a:ext cx="371700" cy="0"/>
          </a:xfrm>
          <a:prstGeom prst="straightConnector1">
            <a:avLst/>
          </a:prstGeom>
          <a:noFill/>
          <a:ln cap="flat" cmpd="sng" w="38100">
            <a:solidFill>
              <a:schemeClr val="dk1"/>
            </a:solidFill>
            <a:prstDash val="solid"/>
            <a:round/>
            <a:headEnd len="sm" w="sm" type="none"/>
            <a:tailEnd len="med" w="med" type="triangle"/>
          </a:ln>
        </p:spPr>
      </p:cxnSp>
      <p:sp>
        <p:nvSpPr>
          <p:cNvPr id="602" name="Google Shape;602;g179d0061b05_0_2566"/>
          <p:cNvSpPr/>
          <p:nvPr/>
        </p:nvSpPr>
        <p:spPr>
          <a:xfrm>
            <a:off x="1454075" y="2883225"/>
            <a:ext cx="1999200" cy="1294800"/>
          </a:xfrm>
          <a:prstGeom prst="rect">
            <a:avLst/>
          </a:prstGeom>
          <a:solidFill>
            <a:srgbClr val="0000FF"/>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Attribute domains to email list</a:t>
            </a:r>
            <a:endParaRPr b="0" i="0" sz="2800" u="none" cap="none" strike="noStrike">
              <a:solidFill>
                <a:schemeClr val="lt1"/>
              </a:solidFill>
              <a:latin typeface="Arial"/>
              <a:ea typeface="Arial"/>
              <a:cs typeface="Arial"/>
              <a:sym typeface="Arial"/>
            </a:endParaRPr>
          </a:p>
        </p:txBody>
      </p:sp>
      <p:cxnSp>
        <p:nvCxnSpPr>
          <p:cNvPr id="603" name="Google Shape;603;g179d0061b05_0_2566"/>
          <p:cNvCxnSpPr>
            <a:stCxn id="602" idx="0"/>
            <a:endCxn id="580" idx="3"/>
          </p:cNvCxnSpPr>
          <p:nvPr/>
        </p:nvCxnSpPr>
        <p:spPr>
          <a:xfrm flipH="1" rot="5400000">
            <a:off x="1831925" y="2261475"/>
            <a:ext cx="888900" cy="354600"/>
          </a:xfrm>
          <a:prstGeom prst="bentConnector2">
            <a:avLst/>
          </a:prstGeom>
          <a:noFill/>
          <a:ln cap="flat" cmpd="sng" w="38100">
            <a:solidFill>
              <a:schemeClr val="dk1"/>
            </a:solidFill>
            <a:prstDash val="solid"/>
            <a:round/>
            <a:headEnd len="sm" w="sm" type="none"/>
            <a:tailEnd len="med" w="med" type="triangle"/>
          </a:ln>
        </p:spPr>
      </p:cxnSp>
      <p:sp>
        <p:nvSpPr>
          <p:cNvPr id="604" name="Google Shape;604;g179d0061b05_0_2566"/>
          <p:cNvSpPr/>
          <p:nvPr/>
        </p:nvSpPr>
        <p:spPr>
          <a:xfrm>
            <a:off x="99800" y="68675"/>
            <a:ext cx="3260700" cy="884100"/>
          </a:xfrm>
          <a:prstGeom prst="parallelogram">
            <a:avLst>
              <a:gd fmla="val 25000" name="adj"/>
            </a:avLst>
          </a:prstGeom>
          <a:solidFill>
            <a:srgbClr val="0000FF"/>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Collected packages</a:t>
            </a:r>
            <a:endParaRPr b="0" i="0" sz="2800" u="none" cap="none" strike="noStrike">
              <a:solidFill>
                <a:schemeClr val="lt1"/>
              </a:solidFill>
              <a:latin typeface="Arial"/>
              <a:ea typeface="Arial"/>
              <a:cs typeface="Arial"/>
              <a:sym typeface="Arial"/>
            </a:endParaRPr>
          </a:p>
        </p:txBody>
      </p:sp>
      <p:cxnSp>
        <p:nvCxnSpPr>
          <p:cNvPr id="605" name="Google Shape;605;g179d0061b05_0_2566"/>
          <p:cNvCxnSpPr>
            <a:stCxn id="577" idx="2"/>
            <a:endCxn id="602" idx="2"/>
          </p:cNvCxnSpPr>
          <p:nvPr/>
        </p:nvCxnSpPr>
        <p:spPr>
          <a:xfrm flipH="1" rot="10800000">
            <a:off x="2203934" y="4178026"/>
            <a:ext cx="249600" cy="425700"/>
          </a:xfrm>
          <a:prstGeom prst="bentConnector2">
            <a:avLst/>
          </a:prstGeom>
          <a:noFill/>
          <a:ln cap="flat" cmpd="sng" w="38100">
            <a:solidFill>
              <a:schemeClr val="dk1"/>
            </a:solidFill>
            <a:prstDash val="solid"/>
            <a:round/>
            <a:headEnd len="sm" w="sm"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id="611" name="Google Shape;611;g179d0061b05_0_2055"/>
          <p:cNvPicPr preferRelativeResize="0"/>
          <p:nvPr/>
        </p:nvPicPr>
        <p:blipFill rotWithShape="1">
          <a:blip r:embed="rId3">
            <a:alphaModFix/>
          </a:blip>
          <a:srcRect b="0" l="0" r="0" t="0"/>
          <a:stretch/>
        </p:blipFill>
        <p:spPr>
          <a:xfrm>
            <a:off x="998425" y="0"/>
            <a:ext cx="10652341" cy="65531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g179d0061b05_0_2623"/>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618" name="Google Shape;618;g179d0061b05_0_2623"/>
          <p:cNvSpPr txBox="1"/>
          <p:nvPr/>
        </p:nvSpPr>
        <p:spPr>
          <a:xfrm>
            <a:off x="782250" y="1059650"/>
            <a:ext cx="10627500" cy="513983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Significance?</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One maintainer or email address on average does maintain 11+ packages!</a:t>
            </a:r>
            <a:br>
              <a:rPr b="0" i="0" lang="en-US" sz="2800" u="none" cap="none" strike="noStrike">
                <a:solidFill>
                  <a:schemeClr val="dk1"/>
                </a:solidFill>
                <a:latin typeface="Arial"/>
                <a:ea typeface="Arial"/>
                <a:cs typeface="Arial"/>
                <a:sym typeface="Arial"/>
              </a:rPr>
            </a:b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If we divide total number of emails in the initial email address list with the sorted or unique email addresses we get 11+ </a:t>
            </a:r>
            <a:br>
              <a:rPr b="1" i="0" lang="en-US" sz="2800" u="none" cap="none" strike="noStrike">
                <a:solidFill>
                  <a:schemeClr val="dk1"/>
                </a:solidFill>
                <a:latin typeface="Arial"/>
                <a:ea typeface="Arial"/>
                <a:cs typeface="Arial"/>
                <a:sym typeface="Arial"/>
              </a:rPr>
            </a:br>
            <a:br>
              <a:rPr b="1" i="0" lang="en-US" sz="2800" u="none" cap="none" strike="noStrike">
                <a:solidFill>
                  <a:schemeClr val="dk1"/>
                </a:solidFill>
                <a:latin typeface="Arial"/>
                <a:ea typeface="Arial"/>
                <a:cs typeface="Arial"/>
                <a:sym typeface="Arial"/>
              </a:rPr>
            </a:br>
            <a:br>
              <a:rPr b="0" i="0" lang="en-US" sz="2800" u="none" cap="none" strike="noStrike">
                <a:solidFill>
                  <a:schemeClr val="dk1"/>
                </a:solidFill>
                <a:latin typeface="Arial"/>
                <a:ea typeface="Arial"/>
                <a:cs typeface="Arial"/>
                <a:sym typeface="Arial"/>
              </a:rPr>
            </a:br>
            <a:br>
              <a:rPr b="0" i="0" lang="en-US" sz="2800" u="none" cap="none" strike="noStrike">
                <a:solidFill>
                  <a:schemeClr val="dk1"/>
                </a:solidFill>
                <a:latin typeface="Arial"/>
                <a:ea typeface="Arial"/>
                <a:cs typeface="Arial"/>
                <a:sym typeface="Arial"/>
              </a:rPr>
            </a:br>
            <a:endParaRPr b="0" i="0" sz="2800" u="none" cap="none" strike="noStrike">
              <a:solidFill>
                <a:schemeClr val="dk1"/>
              </a:solidFill>
              <a:latin typeface="Arial"/>
              <a:ea typeface="Arial"/>
              <a:cs typeface="Arial"/>
              <a:sym typeface="Arial"/>
            </a:endParaRPr>
          </a:p>
        </p:txBody>
      </p:sp>
      <p:pic>
        <p:nvPicPr>
          <p:cNvPr id="619" name="Google Shape;619;g179d0061b05_0_2623"/>
          <p:cNvPicPr preferRelativeResize="0"/>
          <p:nvPr/>
        </p:nvPicPr>
        <p:blipFill rotWithShape="1">
          <a:blip r:embed="rId3">
            <a:alphaModFix/>
          </a:blip>
          <a:srcRect b="0" l="0" r="0" t="0"/>
          <a:stretch/>
        </p:blipFill>
        <p:spPr>
          <a:xfrm>
            <a:off x="2355850" y="4540625"/>
            <a:ext cx="5829300" cy="121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9"/>
                                        </p:tgtEl>
                                        <p:attrNameLst>
                                          <p:attrName>style.visibility</p:attrName>
                                        </p:attrNameLst>
                                      </p:cBhvr>
                                      <p:to>
                                        <p:strVal val="visible"/>
                                      </p:to>
                                    </p:set>
                                    <p:anim calcmode="lin" valueType="num">
                                      <p:cBhvr additive="base">
                                        <p:cTn dur="500"/>
                                        <p:tgtEl>
                                          <p:spTgt spid="6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3"/>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626" name="Google Shape;626;p3"/>
          <p:cNvSpPr txBox="1"/>
          <p:nvPr/>
        </p:nvSpPr>
        <p:spPr>
          <a:xfrm>
            <a:off x="609972" y="1106841"/>
            <a:ext cx="10627500" cy="365327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i="0" lang="en-US" sz="2800" u="sng" cap="none" strike="noStrike">
                <a:solidFill>
                  <a:schemeClr val="dk1"/>
                </a:solidFill>
                <a:latin typeface="Arial"/>
                <a:ea typeface="Arial"/>
                <a:cs typeface="Arial"/>
                <a:sym typeface="Arial"/>
              </a:rPr>
              <a:t>Significance?</a:t>
            </a:r>
            <a:endParaRPr/>
          </a:p>
          <a:p>
            <a:pPr indent="-4572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25 email addresses were checked to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identify the number of packages being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maintained by them. </a:t>
            </a:r>
            <a:endParaRPr/>
          </a:p>
          <a:p>
            <a:pPr indent="-4572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The numbers were eye-opening. </a:t>
            </a:r>
            <a:endParaRPr/>
          </a:p>
          <a:p>
            <a:pPr indent="-4572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(Packages on right, Redacted emails on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left</a:t>
            </a:r>
            <a:endParaRPr b="0" i="0" sz="2800" u="none" cap="none" strike="noStrike">
              <a:solidFill>
                <a:schemeClr val="dk1"/>
              </a:solidFill>
              <a:latin typeface="Arial"/>
              <a:ea typeface="Arial"/>
              <a:cs typeface="Arial"/>
              <a:sym typeface="Arial"/>
            </a:endParaRPr>
          </a:p>
        </p:txBody>
      </p:sp>
      <p:pic>
        <p:nvPicPr>
          <p:cNvPr descr="A picture containing table&#10;&#10;Description automatically generated" id="627" name="Google Shape;627;p3"/>
          <p:cNvPicPr preferRelativeResize="0"/>
          <p:nvPr/>
        </p:nvPicPr>
        <p:blipFill rotWithShape="1">
          <a:blip r:embed="rId3">
            <a:alphaModFix/>
          </a:blip>
          <a:srcRect b="0" l="0" r="0" t="0"/>
          <a:stretch/>
        </p:blipFill>
        <p:spPr>
          <a:xfrm>
            <a:off x="7927920" y="1059650"/>
            <a:ext cx="3481830" cy="52218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g1781f5c60c9_1_0"/>
          <p:cNvPicPr preferRelativeResize="0"/>
          <p:nvPr/>
        </p:nvPicPr>
        <p:blipFill rotWithShape="1">
          <a:blip r:embed="rId3">
            <a:alphaModFix/>
          </a:blip>
          <a:srcRect b="0" l="0" r="0" t="36081"/>
          <a:stretch/>
        </p:blipFill>
        <p:spPr>
          <a:xfrm>
            <a:off x="1148350" y="1151148"/>
            <a:ext cx="4356049" cy="4177475"/>
          </a:xfrm>
          <a:prstGeom prst="rect">
            <a:avLst/>
          </a:prstGeom>
          <a:noFill/>
          <a:ln>
            <a:noFill/>
          </a:ln>
        </p:spPr>
      </p:pic>
      <p:pic>
        <p:nvPicPr>
          <p:cNvPr id="92" name="Google Shape;92;g1781f5c60c9_1_0"/>
          <p:cNvPicPr preferRelativeResize="0"/>
          <p:nvPr/>
        </p:nvPicPr>
        <p:blipFill rotWithShape="1">
          <a:blip r:embed="rId4">
            <a:alphaModFix/>
          </a:blip>
          <a:srcRect b="0" l="0" r="0" t="0"/>
          <a:stretch/>
        </p:blipFill>
        <p:spPr>
          <a:xfrm>
            <a:off x="6657425" y="252675"/>
            <a:ext cx="4616175" cy="5974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179d0061b05_0_2630"/>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634" name="Google Shape;634;g179d0061b05_0_2630"/>
          <p:cNvSpPr txBox="1"/>
          <p:nvPr/>
        </p:nvSpPr>
        <p:spPr>
          <a:xfrm>
            <a:off x="782250" y="1059650"/>
            <a:ext cx="10627500" cy="45807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One maintainer or email address on average does maintain 11+ packages!</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FF0000"/>
                </a:solidFill>
                <a:latin typeface="Arial"/>
                <a:ea typeface="Arial"/>
                <a:cs typeface="Arial"/>
                <a:sym typeface="Arial"/>
              </a:rPr>
              <a:t>8</a:t>
            </a:r>
            <a:r>
              <a:rPr b="0" i="0" lang="en-US" sz="2800" u="none" cap="none" strike="noStrike">
                <a:solidFill>
                  <a:srgbClr val="FF0000"/>
                </a:solidFill>
                <a:latin typeface="Arial"/>
                <a:ea typeface="Arial"/>
                <a:cs typeface="Arial"/>
                <a:sym typeface="Arial"/>
              </a:rPr>
              <a:t>973 email addresses occurrences</a:t>
            </a:r>
            <a:r>
              <a:rPr b="0" i="0" lang="en-US" sz="2800" u="none" cap="none" strike="noStrike">
                <a:solidFill>
                  <a:srgbClr val="FF0000"/>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of email addresses were take-overable according to the research and </a:t>
            </a:r>
            <a:r>
              <a:rPr b="0" i="0" lang="en-US" sz="2800" u="none" cap="none" strike="noStrike">
                <a:solidFill>
                  <a:srgbClr val="FF0000"/>
                </a:solidFill>
                <a:latin typeface="Arial"/>
                <a:ea typeface="Arial"/>
                <a:cs typeface="Arial"/>
                <a:sym typeface="Arial"/>
              </a:rPr>
              <a:t>845 were unique</a:t>
            </a:r>
            <a:r>
              <a:rPr b="0" i="0" lang="en-US" sz="2800" u="none" cap="none" strike="noStrike">
                <a:solidFill>
                  <a:schemeClr val="dk1"/>
                </a:solidFill>
                <a:latin typeface="Arial"/>
                <a:ea typeface="Arial"/>
                <a:cs typeface="Arial"/>
                <a:sym typeface="Arial"/>
              </a:rPr>
              <a:t>! (attribution of expired domains with </a:t>
            </a:r>
            <a:r>
              <a:rPr lang="en-US" sz="2800">
                <a:solidFill>
                  <a:schemeClr val="dk1"/>
                </a:solidFill>
              </a:rPr>
              <a:t>unique email </a:t>
            </a:r>
            <a:r>
              <a:rPr lang="en-US" sz="2800">
                <a:solidFill>
                  <a:schemeClr val="dk1"/>
                </a:solidFill>
              </a:rPr>
              <a:t>addresses</a:t>
            </a:r>
            <a:r>
              <a:rPr lang="en-US" sz="2800">
                <a:solidFill>
                  <a:schemeClr val="dk1"/>
                </a:solidFill>
              </a:rPr>
              <a:t>)</a:t>
            </a:r>
            <a:endParaRPr b="0" i="0" sz="2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2800" u="none" cap="none" strike="noStrike">
                <a:solidFill>
                  <a:schemeClr val="dk1"/>
                </a:solidFill>
                <a:latin typeface="Arial"/>
                <a:ea typeface="Arial"/>
                <a:cs typeface="Arial"/>
                <a:sym typeface="Arial"/>
              </a:rPr>
              <a:t>Let’s multiply 845 with the number we got in previous slide (11+) </a:t>
            </a:r>
            <a:br>
              <a:rPr b="0" i="0" lang="en-US" sz="2800" u="none" cap="none" strike="noStrike">
                <a:solidFill>
                  <a:schemeClr val="dk1"/>
                </a:solidFill>
                <a:latin typeface="Arial"/>
                <a:ea typeface="Arial"/>
                <a:cs typeface="Arial"/>
                <a:sym typeface="Arial"/>
              </a:rPr>
            </a:br>
            <a:br>
              <a:rPr b="1" i="0" lang="en-US" sz="2800" u="none" cap="none" strike="noStrike">
                <a:solidFill>
                  <a:schemeClr val="dk1"/>
                </a:solidFill>
                <a:latin typeface="Arial"/>
                <a:ea typeface="Arial"/>
                <a:cs typeface="Arial"/>
                <a:sym typeface="Arial"/>
              </a:rPr>
            </a:br>
            <a:endParaRPr b="0" i="0" sz="2800" u="none" cap="none" strike="noStrike">
              <a:solidFill>
                <a:schemeClr val="dk1"/>
              </a:solidFill>
              <a:latin typeface="Arial"/>
              <a:ea typeface="Arial"/>
              <a:cs typeface="Arial"/>
              <a:sym typeface="Arial"/>
            </a:endParaRPr>
          </a:p>
        </p:txBody>
      </p:sp>
      <p:pic>
        <p:nvPicPr>
          <p:cNvPr id="635" name="Google Shape;635;g179d0061b05_0_2630"/>
          <p:cNvPicPr preferRelativeResize="0"/>
          <p:nvPr/>
        </p:nvPicPr>
        <p:blipFill rotWithShape="1">
          <a:blip r:embed="rId3">
            <a:alphaModFix/>
          </a:blip>
          <a:srcRect b="0" l="0" r="0" t="0"/>
          <a:stretch/>
        </p:blipFill>
        <p:spPr>
          <a:xfrm>
            <a:off x="2089150" y="4137350"/>
            <a:ext cx="6362700" cy="1114425"/>
          </a:xfrm>
          <a:prstGeom prst="rect">
            <a:avLst/>
          </a:prstGeom>
          <a:noFill/>
          <a:ln>
            <a:noFill/>
          </a:ln>
        </p:spPr>
      </p:pic>
      <p:cxnSp>
        <p:nvCxnSpPr>
          <p:cNvPr id="636" name="Google Shape;636;g179d0061b05_0_2630"/>
          <p:cNvCxnSpPr>
            <a:stCxn id="635" idx="2"/>
            <a:endCxn id="637" idx="1"/>
          </p:cNvCxnSpPr>
          <p:nvPr/>
        </p:nvCxnSpPr>
        <p:spPr>
          <a:xfrm>
            <a:off x="5270500" y="5251775"/>
            <a:ext cx="1549800" cy="416400"/>
          </a:xfrm>
          <a:prstGeom prst="straightConnector1">
            <a:avLst/>
          </a:prstGeom>
          <a:noFill/>
          <a:ln cap="flat" cmpd="sng" w="38100">
            <a:solidFill>
              <a:srgbClr val="FF0000"/>
            </a:solidFill>
            <a:prstDash val="solid"/>
            <a:round/>
            <a:headEnd len="sm" w="sm" type="none"/>
            <a:tailEnd len="sm" w="sm" type="none"/>
          </a:ln>
        </p:spPr>
      </p:cxnSp>
      <p:sp>
        <p:nvSpPr>
          <p:cNvPr id="637" name="Google Shape;637;g179d0061b05_0_2630"/>
          <p:cNvSpPr txBox="1"/>
          <p:nvPr/>
        </p:nvSpPr>
        <p:spPr>
          <a:xfrm>
            <a:off x="6820200" y="5144750"/>
            <a:ext cx="51561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Average number of packages vulnerable</a:t>
            </a:r>
            <a:endParaRPr b="0" i="0" sz="28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5"/>
                                        </p:tgtEl>
                                        <p:attrNameLst>
                                          <p:attrName>style.visibility</p:attrName>
                                        </p:attrNameLst>
                                      </p:cBhvr>
                                      <p:to>
                                        <p:strVal val="visible"/>
                                      </p:to>
                                    </p:set>
                                    <p:anim calcmode="lin" valueType="num">
                                      <p:cBhvr additive="base">
                                        <p:cTn dur="500"/>
                                        <p:tgtEl>
                                          <p:spTgt spid="6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500"/>
                                        <p:tgtEl>
                                          <p:spTgt spid="6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500"/>
                                        <p:tgtEl>
                                          <p:spTgt spid="6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17b29fc3068_1_0"/>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644" name="Google Shape;644;g17b29fc3068_1_0"/>
          <p:cNvSpPr txBox="1"/>
          <p:nvPr/>
        </p:nvSpPr>
        <p:spPr>
          <a:xfrm>
            <a:off x="782250" y="1736725"/>
            <a:ext cx="10627500" cy="3653278"/>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chemeClr val="dk1"/>
                </a:solidFill>
                <a:latin typeface="Arial"/>
                <a:ea typeface="Arial"/>
                <a:cs typeface="Arial"/>
                <a:sym typeface="Arial"/>
              </a:rPr>
              <a:t>An additional step was taken at the end of this research in which the </a:t>
            </a:r>
            <a:r>
              <a:rPr b="0" i="0" lang="en-US" sz="2800" u="none" cap="none" strike="noStrike">
                <a:solidFill>
                  <a:srgbClr val="FF0000"/>
                </a:solidFill>
                <a:latin typeface="Arial"/>
                <a:ea typeface="Arial"/>
                <a:cs typeface="Arial"/>
                <a:sym typeface="Arial"/>
              </a:rPr>
              <a:t>confirmed vulnerable packages </a:t>
            </a:r>
            <a:r>
              <a:rPr b="0" i="0" lang="en-US" sz="2800" u="none" cap="none" strike="noStrike">
                <a:solidFill>
                  <a:schemeClr val="dk1"/>
                </a:solidFill>
                <a:latin typeface="Arial"/>
                <a:ea typeface="Arial"/>
                <a:cs typeface="Arial"/>
                <a:sym typeface="Arial"/>
              </a:rPr>
              <a:t>were identified by attributing the email addresses of expired domains with the raw email list we got in Step 2.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FF0000"/>
                </a:solidFill>
                <a:latin typeface="Arial"/>
                <a:ea typeface="Arial"/>
                <a:cs typeface="Arial"/>
                <a:sym typeface="Arial"/>
              </a:rPr>
              <a:t>2843</a:t>
            </a:r>
            <a:r>
              <a:rPr b="0" i="0" lang="en-US" sz="2800" u="none" cap="none" strike="noStrike">
                <a:solidFill>
                  <a:schemeClr val="dk1"/>
                </a:solidFill>
                <a:latin typeface="Arial"/>
                <a:ea typeface="Arial"/>
                <a:cs typeface="Arial"/>
                <a:sym typeface="Arial"/>
              </a:rPr>
              <a:t> Packages were found vulnerable to this attack. </a:t>
            </a:r>
            <a:br>
              <a:rPr b="0" i="0" lang="en-US" sz="2800" u="none" cap="none" strike="noStrike">
                <a:solidFill>
                  <a:schemeClr val="dk1"/>
                </a:solidFill>
                <a:latin typeface="Arial"/>
                <a:ea typeface="Arial"/>
                <a:cs typeface="Arial"/>
                <a:sym typeface="Arial"/>
              </a:rPr>
            </a:br>
            <a:br>
              <a:rPr b="1" i="0" lang="en-US" sz="2800" u="none" cap="none" strike="noStrike">
                <a:solidFill>
                  <a:schemeClr val="dk1"/>
                </a:solidFill>
                <a:latin typeface="Arial"/>
                <a:ea typeface="Arial"/>
                <a:cs typeface="Arial"/>
                <a:sym typeface="Arial"/>
              </a:rPr>
            </a:b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179d0061b05_0_2612"/>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Research - npm packages (domains)</a:t>
            </a:r>
            <a:endParaRPr sz="4500"/>
          </a:p>
        </p:txBody>
      </p:sp>
      <p:sp>
        <p:nvSpPr>
          <p:cNvPr id="651" name="Google Shape;651;g179d0061b05_0_2612"/>
          <p:cNvSpPr txBox="1"/>
          <p:nvPr/>
        </p:nvSpPr>
        <p:spPr>
          <a:xfrm>
            <a:off x="782250" y="1059650"/>
            <a:ext cx="10627500" cy="507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Significance ?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Remember that web of dependencies of dependencies, Danish displayed ?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Packages do depend on other packages and so on. It means even if you are using X package but if it is depending on Y package, your company is at risk due to Y package as well ! </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It’s an </a:t>
            </a:r>
            <a:r>
              <a:rPr b="0" i="0" lang="en-US" sz="2800" u="none" cap="none" strike="noStrike">
                <a:solidFill>
                  <a:srgbClr val="FF0000"/>
                </a:solidFill>
                <a:latin typeface="Arial"/>
                <a:ea typeface="Arial"/>
                <a:cs typeface="Arial"/>
                <a:sym typeface="Arial"/>
              </a:rPr>
              <a:t>ocean of vulnerable dependencies</a:t>
            </a:r>
            <a:r>
              <a:rPr b="0" i="0" lang="en-US" sz="2800" u="none" cap="none" strike="noStrike">
                <a:solidFill>
                  <a:schemeClr val="dk1"/>
                </a:solidFill>
                <a:latin typeface="Arial"/>
                <a:ea typeface="Arial"/>
                <a:cs typeface="Arial"/>
                <a:sym typeface="Arial"/>
              </a:rPr>
              <a:t> actually! (due </a:t>
            </a:r>
            <a:r>
              <a:rPr lang="en-US" sz="2800">
                <a:solidFill>
                  <a:schemeClr val="dk1"/>
                </a:solidFill>
              </a:rPr>
              <a:t>to supply chain). (</a:t>
            </a:r>
            <a:r>
              <a:rPr lang="en-US" sz="2800">
                <a:solidFill>
                  <a:srgbClr val="FF0000"/>
                </a:solidFill>
              </a:rPr>
              <a:t>200K+</a:t>
            </a:r>
            <a:r>
              <a:rPr lang="en-US" sz="2800"/>
              <a:t>)</a:t>
            </a:r>
            <a:endParaRPr sz="2800"/>
          </a:p>
          <a:p>
            <a:pPr indent="-406400" lvl="0" marL="457200" marR="0" rtl="0" algn="l">
              <a:lnSpc>
                <a:spcPct val="115000"/>
              </a:lnSpc>
              <a:spcBef>
                <a:spcPts val="0"/>
              </a:spcBef>
              <a:spcAft>
                <a:spcPts val="0"/>
              </a:spcAft>
              <a:buClr>
                <a:schemeClr val="dk1"/>
              </a:buClr>
              <a:buSzPts val="2800"/>
              <a:buFont typeface="Arial"/>
              <a:buChar char="●"/>
            </a:pPr>
            <a:r>
              <a:rPr lang="en-US" sz="2800">
                <a:solidFill>
                  <a:srgbClr val="FF0000"/>
                </a:solidFill>
              </a:rPr>
              <a:t>Millions of downloads</a:t>
            </a:r>
            <a:r>
              <a:rPr lang="en-US" sz="2800">
                <a:solidFill>
                  <a:schemeClr val="dk1"/>
                </a:solidFill>
              </a:rPr>
              <a:t> for those vulnerable packages! </a:t>
            </a:r>
            <a:r>
              <a:rPr b="0" i="0" lang="en-US" sz="2800" u="none" cap="none" strike="noStrike">
                <a:solidFill>
                  <a:schemeClr val="dk1"/>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None/>
            </a:pPr>
            <a:r>
              <a:t/>
            </a:r>
            <a:endParaRPr sz="28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g179d0061b05_0_2618" title="express_npm_2.mp4">
            <a:hlinkClick r:id="rId3"/>
          </p:cNvPr>
          <p:cNvPicPr preferRelativeResize="0"/>
          <p:nvPr/>
        </p:nvPicPr>
        <p:blipFill>
          <a:blip r:embed="rId4">
            <a:alphaModFix/>
          </a:blip>
          <a:stretch>
            <a:fillRect/>
          </a:stretch>
        </p:blipFill>
        <p:spPr>
          <a:xfrm>
            <a:off x="69525" y="0"/>
            <a:ext cx="12122476"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1000"/>
                                        <p:tgtEl>
                                          <p:spTgt spid="6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17b19db941f_1_38"/>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Gap that could be filled</a:t>
            </a:r>
            <a:endParaRPr sz="4500"/>
          </a:p>
        </p:txBody>
      </p:sp>
      <p:sp>
        <p:nvSpPr>
          <p:cNvPr id="664" name="Google Shape;664;g17b19db941f_1_38"/>
          <p:cNvSpPr txBox="1"/>
          <p:nvPr>
            <p:ph idx="1" type="body"/>
          </p:nvPr>
        </p:nvSpPr>
        <p:spPr>
          <a:xfrm>
            <a:off x="914400" y="9334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Data breaches</a:t>
            </a:r>
            <a:endParaRPr sz="2800"/>
          </a:p>
        </p:txBody>
      </p:sp>
      <p:sp>
        <p:nvSpPr>
          <p:cNvPr id="665" name="Google Shape;665;g17b19db941f_1_38"/>
          <p:cNvSpPr txBox="1"/>
          <p:nvPr/>
        </p:nvSpPr>
        <p:spPr>
          <a:xfrm>
            <a:off x="732000" y="1549100"/>
            <a:ext cx="10728000" cy="30939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There are hundreds of data breaches happening on the regular basis.</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Plenty of data breaches data dump are available to public.</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What if maintainer email is present in any data dump ? </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What if the password of his other account is similar to that of software registry ?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17ae9fab001_5_0"/>
          <p:cNvSpPr txBox="1"/>
          <p:nvPr>
            <p:ph type="title"/>
          </p:nvPr>
        </p:nvSpPr>
        <p:spPr>
          <a:xfrm>
            <a:off x="800100" y="277551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Ruby Gems Research Approach</a:t>
            </a:r>
            <a:endParaRPr sz="4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17b29fc3068_0_29"/>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2 # Rails Gem Research Stats</a:t>
            </a:r>
            <a:endParaRPr sz="4500"/>
          </a:p>
        </p:txBody>
      </p:sp>
      <p:sp>
        <p:nvSpPr>
          <p:cNvPr id="678" name="Google Shape;678;g17b29fc3068_0_29"/>
          <p:cNvSpPr txBox="1"/>
          <p:nvPr/>
        </p:nvSpPr>
        <p:spPr>
          <a:xfrm>
            <a:off x="1409500" y="1525575"/>
            <a:ext cx="3751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Total Ruby Gems Identified: </a:t>
            </a:r>
            <a:r>
              <a:rPr b="0" i="0" lang="en-US" sz="2800" u="none" cap="none" strike="noStrike">
                <a:solidFill>
                  <a:srgbClr val="000000"/>
                </a:solidFill>
                <a:latin typeface="Arial"/>
                <a:ea typeface="Arial"/>
                <a:cs typeface="Arial"/>
                <a:sym typeface="Arial"/>
              </a:rPr>
              <a:t>160,953</a:t>
            </a:r>
            <a:endParaRPr b="0" i="0" sz="2800" u="none" cap="none" strike="noStrike">
              <a:solidFill>
                <a:srgbClr val="000000"/>
              </a:solidFill>
              <a:latin typeface="Arial"/>
              <a:ea typeface="Arial"/>
              <a:cs typeface="Arial"/>
              <a:sym typeface="Arial"/>
            </a:endParaRPr>
          </a:p>
        </p:txBody>
      </p:sp>
      <p:sp>
        <p:nvSpPr>
          <p:cNvPr id="679" name="Google Shape;679;g17b29fc3068_0_29"/>
          <p:cNvSpPr txBox="1"/>
          <p:nvPr/>
        </p:nvSpPr>
        <p:spPr>
          <a:xfrm>
            <a:off x="1438900" y="2909350"/>
            <a:ext cx="3617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https://rubygems.org/gems</a:t>
            </a:r>
            <a:endParaRPr b="0" i="0" sz="2200" u="none" cap="none" strike="noStrike">
              <a:solidFill>
                <a:srgbClr val="000000"/>
              </a:solidFill>
              <a:latin typeface="Arial"/>
              <a:ea typeface="Arial"/>
              <a:cs typeface="Arial"/>
              <a:sym typeface="Arial"/>
            </a:endParaRPr>
          </a:p>
        </p:txBody>
      </p:sp>
      <p:pic>
        <p:nvPicPr>
          <p:cNvPr id="680" name="Google Shape;680;g17b29fc3068_0_29"/>
          <p:cNvPicPr preferRelativeResize="0"/>
          <p:nvPr/>
        </p:nvPicPr>
        <p:blipFill rotWithShape="1">
          <a:blip r:embed="rId3">
            <a:alphaModFix/>
          </a:blip>
          <a:srcRect b="0" l="0" r="0" t="0"/>
          <a:stretch/>
        </p:blipFill>
        <p:spPr>
          <a:xfrm>
            <a:off x="6096000" y="1164250"/>
            <a:ext cx="5522843" cy="4529500"/>
          </a:xfrm>
          <a:prstGeom prst="rect">
            <a:avLst/>
          </a:prstGeom>
          <a:noFill/>
          <a:ln>
            <a:noFill/>
          </a:ln>
        </p:spPr>
      </p:pic>
      <p:sp>
        <p:nvSpPr>
          <p:cNvPr id="681" name="Google Shape;681;g17b29fc3068_0_29"/>
          <p:cNvSpPr txBox="1"/>
          <p:nvPr/>
        </p:nvSpPr>
        <p:spPr>
          <a:xfrm>
            <a:off x="3726300" y="5693750"/>
            <a:ext cx="8465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https://gist.github.com/Splint3r7/c5aa692ea50365552932f56ab08a4e00</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17b29fc3068_0_37"/>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Rails Gem Research Approach</a:t>
            </a:r>
            <a:endParaRPr sz="4500"/>
          </a:p>
        </p:txBody>
      </p:sp>
      <p:pic>
        <p:nvPicPr>
          <p:cNvPr id="688" name="Google Shape;688;g17b29fc3068_0_37"/>
          <p:cNvPicPr preferRelativeResize="0"/>
          <p:nvPr/>
        </p:nvPicPr>
        <p:blipFill rotWithShape="1">
          <a:blip r:embed="rId3">
            <a:alphaModFix/>
          </a:blip>
          <a:srcRect b="0" l="0" r="0" t="0"/>
          <a:stretch/>
        </p:blipFill>
        <p:spPr>
          <a:xfrm>
            <a:off x="6457950" y="2592875"/>
            <a:ext cx="4077874" cy="2523000"/>
          </a:xfrm>
          <a:prstGeom prst="rect">
            <a:avLst/>
          </a:prstGeom>
          <a:noFill/>
          <a:ln>
            <a:noFill/>
          </a:ln>
        </p:spPr>
      </p:pic>
      <p:pic>
        <p:nvPicPr>
          <p:cNvPr id="689" name="Google Shape;689;g17b29fc3068_0_37"/>
          <p:cNvPicPr preferRelativeResize="0"/>
          <p:nvPr/>
        </p:nvPicPr>
        <p:blipFill rotWithShape="1">
          <a:blip r:embed="rId4">
            <a:alphaModFix/>
          </a:blip>
          <a:srcRect b="0" l="0" r="0" t="0"/>
          <a:stretch/>
        </p:blipFill>
        <p:spPr>
          <a:xfrm>
            <a:off x="714375" y="2669076"/>
            <a:ext cx="5045975" cy="2523000"/>
          </a:xfrm>
          <a:prstGeom prst="rect">
            <a:avLst/>
          </a:prstGeom>
          <a:noFill/>
          <a:ln>
            <a:noFill/>
          </a:ln>
        </p:spPr>
      </p:pic>
      <p:sp>
        <p:nvSpPr>
          <p:cNvPr id="690" name="Google Shape;690;g17b29fc3068_0_37"/>
          <p:cNvSpPr txBox="1"/>
          <p:nvPr/>
        </p:nvSpPr>
        <p:spPr>
          <a:xfrm>
            <a:off x="3352800" y="1115578"/>
            <a:ext cx="5486400" cy="190818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This time we researched openly disclosed dependencies available on Github and Bitbucket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g17ae9fab001_5_8"/>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a:t>Approach</a:t>
            </a:r>
            <a:endParaRPr/>
          </a:p>
        </p:txBody>
      </p:sp>
      <p:pic>
        <p:nvPicPr>
          <p:cNvPr id="697" name="Google Shape;697;g17ae9fab001_5_8"/>
          <p:cNvPicPr preferRelativeResize="0"/>
          <p:nvPr/>
        </p:nvPicPr>
        <p:blipFill rotWithShape="1">
          <a:blip r:embed="rId3">
            <a:alphaModFix/>
          </a:blip>
          <a:srcRect b="0" l="0" r="0" t="0"/>
          <a:stretch/>
        </p:blipFill>
        <p:spPr>
          <a:xfrm>
            <a:off x="2783706" y="0"/>
            <a:ext cx="6624588" cy="638754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17ae9fab001_6_5"/>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Vulnerable Ruby Gem</a:t>
            </a:r>
            <a:endParaRPr sz="4500"/>
          </a:p>
        </p:txBody>
      </p:sp>
      <p:pic>
        <p:nvPicPr>
          <p:cNvPr id="704" name="Google Shape;704;g17ae9fab001_6_5"/>
          <p:cNvPicPr preferRelativeResize="0"/>
          <p:nvPr/>
        </p:nvPicPr>
        <p:blipFill rotWithShape="1">
          <a:blip r:embed="rId3">
            <a:alphaModFix/>
          </a:blip>
          <a:srcRect b="0" l="0" r="0" t="0"/>
          <a:stretch/>
        </p:blipFill>
        <p:spPr>
          <a:xfrm>
            <a:off x="2809875" y="1324449"/>
            <a:ext cx="6850960" cy="4485139"/>
          </a:xfrm>
          <a:prstGeom prst="rect">
            <a:avLst/>
          </a:prstGeom>
          <a:noFill/>
          <a:ln>
            <a:noFill/>
          </a:ln>
        </p:spPr>
      </p:pic>
      <p:sp>
        <p:nvSpPr>
          <p:cNvPr id="705" name="Google Shape;705;g17ae9fab001_6_5"/>
          <p:cNvSpPr txBox="1"/>
          <p:nvPr/>
        </p:nvSpPr>
        <p:spPr>
          <a:xfrm>
            <a:off x="2824200" y="5809589"/>
            <a:ext cx="6543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chemeClr val="hlink"/>
                </a:solidFill>
                <a:latin typeface="Proxima Nova"/>
                <a:ea typeface="Proxima Nova"/>
                <a:cs typeface="Proxima Nova"/>
                <a:sym typeface="Proxima Nova"/>
                <a:hlinkClick r:id="rId4"/>
              </a:rPr>
              <a:t>https://github.com/Splint3r7/rails-research/blob/main/confusedgem.py</a:t>
            </a:r>
            <a:r>
              <a:rPr b="0" i="0" lang="en-US" sz="1100" u="none" cap="none" strike="noStrike">
                <a:solidFill>
                  <a:srgbClr val="000000"/>
                </a:solidFill>
                <a:latin typeface="Proxima Nova"/>
                <a:ea typeface="Proxima Nova"/>
                <a:cs typeface="Proxima Nova"/>
                <a:sym typeface="Proxima Nova"/>
              </a:rPr>
              <a:t> credits @Splint3r7/@Stark0de</a:t>
            </a:r>
            <a:endParaRPr b="0" i="0" sz="11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781f5c60c9_1_14"/>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u="sng"/>
              <a:t>Software Supply Chain</a:t>
            </a:r>
            <a:endParaRPr sz="4500" u="sng"/>
          </a:p>
        </p:txBody>
      </p:sp>
      <p:sp>
        <p:nvSpPr>
          <p:cNvPr id="99" name="Google Shape;99;g1781f5c60c9_1_14"/>
          <p:cNvSpPr txBox="1"/>
          <p:nvPr/>
        </p:nvSpPr>
        <p:spPr>
          <a:xfrm>
            <a:off x="806825" y="1097450"/>
            <a:ext cx="101358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Software supply chain is anything that goes into the codebase until it made it to production whether we talk about the dependencies, binaries, or other components. </a:t>
            </a:r>
            <a:endParaRPr b="0" i="0" sz="2800" u="none" cap="none" strike="noStrike">
              <a:solidFill>
                <a:srgbClr val="000000"/>
              </a:solidFill>
              <a:latin typeface="Arial"/>
              <a:ea typeface="Arial"/>
              <a:cs typeface="Arial"/>
              <a:sym typeface="Arial"/>
            </a:endParaRPr>
          </a:p>
        </p:txBody>
      </p:sp>
      <p:sp>
        <p:nvSpPr>
          <p:cNvPr id="100" name="Google Shape;100;g1781f5c60c9_1_14"/>
          <p:cNvSpPr/>
          <p:nvPr/>
        </p:nvSpPr>
        <p:spPr>
          <a:xfrm>
            <a:off x="7221750" y="3265125"/>
            <a:ext cx="1509656" cy="933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Package</a:t>
            </a:r>
            <a:endParaRPr b="0" i="0" sz="2500" u="none" cap="none" strike="noStrike">
              <a:solidFill>
                <a:srgbClr val="000000"/>
              </a:solidFill>
              <a:latin typeface="Arial"/>
              <a:ea typeface="Arial"/>
              <a:cs typeface="Arial"/>
              <a:sym typeface="Arial"/>
            </a:endParaRPr>
          </a:p>
        </p:txBody>
      </p:sp>
      <p:sp>
        <p:nvSpPr>
          <p:cNvPr id="101" name="Google Shape;101;g1781f5c60c9_1_14"/>
          <p:cNvSpPr/>
          <p:nvPr/>
        </p:nvSpPr>
        <p:spPr>
          <a:xfrm>
            <a:off x="4649675" y="4970000"/>
            <a:ext cx="2306400" cy="933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Dependencies</a:t>
            </a:r>
            <a:endParaRPr b="0" i="0" sz="2500" u="none" cap="none" strike="noStrike">
              <a:solidFill>
                <a:srgbClr val="000000"/>
              </a:solidFill>
              <a:latin typeface="Arial"/>
              <a:ea typeface="Arial"/>
              <a:cs typeface="Arial"/>
              <a:sym typeface="Arial"/>
            </a:endParaRPr>
          </a:p>
        </p:txBody>
      </p:sp>
      <p:sp>
        <p:nvSpPr>
          <p:cNvPr id="102" name="Google Shape;102;g1781f5c60c9_1_14"/>
          <p:cNvSpPr/>
          <p:nvPr/>
        </p:nvSpPr>
        <p:spPr>
          <a:xfrm>
            <a:off x="5158100" y="3305975"/>
            <a:ext cx="1186500" cy="933000"/>
          </a:xfrm>
          <a:prstGeom prst="bevel">
            <a:avLst>
              <a:gd fmla="val 125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Build</a:t>
            </a:r>
            <a:endParaRPr b="0" i="0" sz="2500" u="none" cap="none" strike="noStrike">
              <a:solidFill>
                <a:srgbClr val="000000"/>
              </a:solidFill>
              <a:latin typeface="Arial"/>
              <a:ea typeface="Arial"/>
              <a:cs typeface="Arial"/>
              <a:sym typeface="Arial"/>
            </a:endParaRPr>
          </a:p>
        </p:txBody>
      </p:sp>
      <p:sp>
        <p:nvSpPr>
          <p:cNvPr id="103" name="Google Shape;103;g1781f5c60c9_1_14"/>
          <p:cNvSpPr/>
          <p:nvPr/>
        </p:nvSpPr>
        <p:spPr>
          <a:xfrm>
            <a:off x="2812225" y="3305975"/>
            <a:ext cx="1411800" cy="933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r>
              <a:rPr b="0" i="0" lang="en-US" sz="2500" u="none" cap="none" strike="noStrike">
                <a:solidFill>
                  <a:srgbClr val="000000"/>
                </a:solidFill>
                <a:latin typeface="Arial"/>
                <a:ea typeface="Arial"/>
                <a:cs typeface="Arial"/>
                <a:sym typeface="Arial"/>
              </a:rPr>
              <a:t>Source</a:t>
            </a:r>
            <a:endParaRPr b="0" i="0" sz="2500" u="none" cap="none" strike="noStrike">
              <a:solidFill>
                <a:srgbClr val="000000"/>
              </a:solidFill>
              <a:latin typeface="Arial"/>
              <a:ea typeface="Arial"/>
              <a:cs typeface="Arial"/>
              <a:sym typeface="Arial"/>
            </a:endParaRPr>
          </a:p>
        </p:txBody>
      </p:sp>
      <p:sp>
        <p:nvSpPr>
          <p:cNvPr id="104" name="Google Shape;104;g1781f5c60c9_1_14"/>
          <p:cNvSpPr/>
          <p:nvPr/>
        </p:nvSpPr>
        <p:spPr>
          <a:xfrm>
            <a:off x="2041475" y="3622625"/>
            <a:ext cx="550500" cy="299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1781f5c60c9_1_14"/>
          <p:cNvSpPr/>
          <p:nvPr/>
        </p:nvSpPr>
        <p:spPr>
          <a:xfrm>
            <a:off x="4415800" y="3622625"/>
            <a:ext cx="550500" cy="299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1781f5c60c9_1_14"/>
          <p:cNvSpPr/>
          <p:nvPr/>
        </p:nvSpPr>
        <p:spPr>
          <a:xfrm>
            <a:off x="6507925" y="3622625"/>
            <a:ext cx="550500" cy="299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1781f5c60c9_1_14"/>
          <p:cNvSpPr/>
          <p:nvPr/>
        </p:nvSpPr>
        <p:spPr>
          <a:xfrm>
            <a:off x="5663450" y="4381587"/>
            <a:ext cx="274800" cy="445800"/>
          </a:xfrm>
          <a:prstGeom prst="up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 name="Google Shape;108;g1781f5c60c9_1_14"/>
          <p:cNvGrpSpPr/>
          <p:nvPr/>
        </p:nvGrpSpPr>
        <p:grpSpPr>
          <a:xfrm>
            <a:off x="453900" y="3363725"/>
            <a:ext cx="1637100" cy="1386900"/>
            <a:chOff x="453900" y="3363725"/>
            <a:chExt cx="1637100" cy="1386900"/>
          </a:xfrm>
        </p:grpSpPr>
        <p:sp>
          <p:nvSpPr>
            <p:cNvPr id="109" name="Google Shape;109;g1781f5c60c9_1_14"/>
            <p:cNvSpPr/>
            <p:nvPr/>
          </p:nvSpPr>
          <p:spPr>
            <a:xfrm>
              <a:off x="806825" y="3363725"/>
              <a:ext cx="832200" cy="817500"/>
            </a:xfrm>
            <a:prstGeom prst="smileyFace">
              <a:avLst>
                <a:gd fmla="val 4653"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781f5c60c9_1_14"/>
            <p:cNvSpPr txBox="1"/>
            <p:nvPr/>
          </p:nvSpPr>
          <p:spPr>
            <a:xfrm>
              <a:off x="453900" y="4181225"/>
              <a:ext cx="16371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Developer</a:t>
              </a:r>
              <a:endParaRPr b="0" i="0" sz="2500" u="none" cap="none" strike="noStrike">
                <a:solidFill>
                  <a:srgbClr val="000000"/>
                </a:solidFill>
                <a:latin typeface="Arial"/>
                <a:ea typeface="Arial"/>
                <a:cs typeface="Arial"/>
                <a:sym typeface="Arial"/>
              </a:endParaRPr>
            </a:p>
          </p:txBody>
        </p:sp>
      </p:grpSp>
      <p:grpSp>
        <p:nvGrpSpPr>
          <p:cNvPr id="111" name="Google Shape;111;g1781f5c60c9_1_14"/>
          <p:cNvGrpSpPr/>
          <p:nvPr/>
        </p:nvGrpSpPr>
        <p:grpSpPr>
          <a:xfrm>
            <a:off x="9379775" y="3346825"/>
            <a:ext cx="1285200" cy="1403800"/>
            <a:chOff x="9510700" y="3363725"/>
            <a:chExt cx="1285200" cy="1403800"/>
          </a:xfrm>
        </p:grpSpPr>
        <p:sp>
          <p:nvSpPr>
            <p:cNvPr id="112" name="Google Shape;112;g1781f5c60c9_1_14"/>
            <p:cNvSpPr txBox="1"/>
            <p:nvPr/>
          </p:nvSpPr>
          <p:spPr>
            <a:xfrm>
              <a:off x="9510700" y="4198125"/>
              <a:ext cx="12852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  User</a:t>
              </a:r>
              <a:endParaRPr b="0" i="0" sz="2500" u="none" cap="none" strike="noStrike">
                <a:solidFill>
                  <a:srgbClr val="000000"/>
                </a:solidFill>
                <a:latin typeface="Arial"/>
                <a:ea typeface="Arial"/>
                <a:cs typeface="Arial"/>
                <a:sym typeface="Arial"/>
              </a:endParaRPr>
            </a:p>
          </p:txBody>
        </p:sp>
        <p:sp>
          <p:nvSpPr>
            <p:cNvPr id="113" name="Google Shape;113;g1781f5c60c9_1_14"/>
            <p:cNvSpPr/>
            <p:nvPr/>
          </p:nvSpPr>
          <p:spPr>
            <a:xfrm>
              <a:off x="9749825" y="3363725"/>
              <a:ext cx="832200" cy="817500"/>
            </a:xfrm>
            <a:prstGeom prst="smileyFace">
              <a:avLst>
                <a:gd fmla="val 4653" name="adj"/>
              </a:avLst>
            </a:prstGeom>
            <a:solidFill>
              <a:schemeClr val="lt1"/>
            </a:solidFill>
            <a:ln cap="flat" cmpd="sng" w="9525">
              <a:solidFill>
                <a:srgbClr val="044C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g1781f5c60c9_1_14"/>
          <p:cNvSpPr/>
          <p:nvPr/>
        </p:nvSpPr>
        <p:spPr>
          <a:xfrm>
            <a:off x="8878537" y="3622625"/>
            <a:ext cx="550500" cy="299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781f5c60c9_1_14"/>
          <p:cNvSpPr/>
          <p:nvPr/>
        </p:nvSpPr>
        <p:spPr>
          <a:xfrm rot="10800000">
            <a:off x="7058425" y="4320325"/>
            <a:ext cx="1103100" cy="1298700"/>
          </a:xfrm>
          <a:prstGeom prst="bentArrow">
            <a:avLst>
              <a:gd fmla="val 17947" name="adj1"/>
              <a:gd fmla="val 14669" name="adj2"/>
              <a:gd fmla="val 25000" name="adj3"/>
              <a:gd fmla="val 24009" name="adj4"/>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17ae9fab001_6_11"/>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Hardest Part!</a:t>
            </a:r>
            <a:endParaRPr sz="4500"/>
          </a:p>
        </p:txBody>
      </p:sp>
      <p:pic>
        <p:nvPicPr>
          <p:cNvPr id="712" name="Google Shape;712;g17ae9fab001_6_11"/>
          <p:cNvPicPr preferRelativeResize="0"/>
          <p:nvPr/>
        </p:nvPicPr>
        <p:blipFill rotWithShape="1">
          <a:blip r:embed="rId3">
            <a:alphaModFix/>
          </a:blip>
          <a:srcRect b="0" l="0" r="0" t="0"/>
          <a:stretch/>
        </p:blipFill>
        <p:spPr>
          <a:xfrm>
            <a:off x="152400" y="2803211"/>
            <a:ext cx="11887203" cy="100393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17ae9fab001_5_16"/>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Some Fun stuff!</a:t>
            </a:r>
            <a:endParaRPr sz="4500"/>
          </a:p>
        </p:txBody>
      </p:sp>
      <p:sp>
        <p:nvSpPr>
          <p:cNvPr id="719" name="Google Shape;719;g17ae9fab001_5_16"/>
          <p:cNvSpPr txBox="1"/>
          <p:nvPr/>
        </p:nvSpPr>
        <p:spPr>
          <a:xfrm>
            <a:off x="914400" y="1534336"/>
            <a:ext cx="3918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1700 Gems Scanned </a:t>
            </a:r>
            <a:endParaRPr b="0" i="0" sz="2800" u="none" cap="none" strike="noStrike">
              <a:solidFill>
                <a:srgbClr val="000000"/>
              </a:solidFill>
              <a:latin typeface="Arial"/>
              <a:ea typeface="Arial"/>
              <a:cs typeface="Arial"/>
              <a:sym typeface="Arial"/>
            </a:endParaRPr>
          </a:p>
        </p:txBody>
      </p:sp>
      <p:sp>
        <p:nvSpPr>
          <p:cNvPr id="720" name="Google Shape;720;g17ae9fab001_5_16"/>
          <p:cNvSpPr txBox="1"/>
          <p:nvPr/>
        </p:nvSpPr>
        <p:spPr>
          <a:xfrm>
            <a:off x="914400" y="2586811"/>
            <a:ext cx="5895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F0000"/>
                </a:solidFill>
                <a:latin typeface="Arial"/>
                <a:ea typeface="Arial"/>
                <a:cs typeface="Arial"/>
                <a:sym typeface="Arial"/>
              </a:rPr>
              <a:t>285 Gems Found to be Vulnerable/Claimable</a:t>
            </a:r>
            <a:endParaRPr b="0" i="0" sz="2800" u="none" cap="none" strike="noStrike">
              <a:solidFill>
                <a:srgbClr val="FF0000"/>
              </a:solidFill>
              <a:latin typeface="Arial"/>
              <a:ea typeface="Arial"/>
              <a:cs typeface="Arial"/>
              <a:sym typeface="Arial"/>
            </a:endParaRPr>
          </a:p>
        </p:txBody>
      </p:sp>
      <p:sp>
        <p:nvSpPr>
          <p:cNvPr id="721" name="Google Shape;721;g17ae9fab001_5_16"/>
          <p:cNvSpPr txBox="1"/>
          <p:nvPr/>
        </p:nvSpPr>
        <p:spPr>
          <a:xfrm>
            <a:off x="914400" y="4070386"/>
            <a:ext cx="5895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16% of the gems were vulnerable.</a:t>
            </a:r>
            <a:endParaRPr b="0" i="0" sz="2800" u="none" cap="none" strike="noStrike">
              <a:solidFill>
                <a:srgbClr val="000000"/>
              </a:solidFill>
              <a:latin typeface="Arial"/>
              <a:ea typeface="Arial"/>
              <a:cs typeface="Arial"/>
              <a:sym typeface="Arial"/>
            </a:endParaRPr>
          </a:p>
        </p:txBody>
      </p:sp>
      <p:graphicFrame>
        <p:nvGraphicFramePr>
          <p:cNvPr id="722" name="Google Shape;722;g17ae9fab001_5_16"/>
          <p:cNvGraphicFramePr/>
          <p:nvPr/>
        </p:nvGraphicFramePr>
        <p:xfrm>
          <a:off x="6537739" y="924177"/>
          <a:ext cx="5455478" cy="5418667"/>
        </p:xfrm>
        <a:graphic>
          <a:graphicData uri="http://schemas.openxmlformats.org/drawingml/2006/chart">
            <c:chart r:id="rId3"/>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4"/>
          <p:cNvSpPr txBox="1"/>
          <p:nvPr>
            <p:ph type="title"/>
          </p:nvPr>
        </p:nvSpPr>
        <p:spPr>
          <a:xfrm>
            <a:off x="914400" y="179692"/>
            <a:ext cx="10363200" cy="817561"/>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Clr>
                <a:schemeClr val="dk1"/>
              </a:buClr>
              <a:buSzPts val="2800"/>
              <a:buFont typeface="Arial"/>
              <a:buNone/>
            </a:pPr>
            <a:r>
              <a:rPr lang="en-US" sz="4500"/>
              <a:t>Script to detect dependency confusion</a:t>
            </a:r>
            <a:endParaRPr/>
          </a:p>
        </p:txBody>
      </p:sp>
      <p:pic>
        <p:nvPicPr>
          <p:cNvPr id="728" name="Google Shape;728;p4"/>
          <p:cNvPicPr preferRelativeResize="0"/>
          <p:nvPr/>
        </p:nvPicPr>
        <p:blipFill rotWithShape="1">
          <a:blip r:embed="rId3">
            <a:alphaModFix/>
          </a:blip>
          <a:srcRect b="0" l="0" r="0" t="0"/>
          <a:stretch/>
        </p:blipFill>
        <p:spPr>
          <a:xfrm>
            <a:off x="5897770" y="1097522"/>
            <a:ext cx="5817151" cy="5172005"/>
          </a:xfrm>
          <a:prstGeom prst="rect">
            <a:avLst/>
          </a:prstGeom>
          <a:noFill/>
          <a:ln>
            <a:noFill/>
          </a:ln>
        </p:spPr>
      </p:pic>
      <p:sp>
        <p:nvSpPr>
          <p:cNvPr id="729" name="Google Shape;729;p4"/>
          <p:cNvSpPr txBox="1"/>
          <p:nvPr/>
        </p:nvSpPr>
        <p:spPr>
          <a:xfrm>
            <a:off x="198783" y="1524000"/>
            <a:ext cx="5552661"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sng" cap="none" strike="noStrike">
                <a:solidFill>
                  <a:srgbClr val="000000"/>
                </a:solidFill>
                <a:latin typeface="Arial"/>
                <a:ea typeface="Arial"/>
                <a:cs typeface="Arial"/>
                <a:sym typeface="Arial"/>
                <a:hlinkClick r:id="rId4">
                  <a:extLst>
                    <a:ext uri="{A12FA001-AC4F-418D-AE19-62706E023703}">
                      <ahyp:hlinkClr val="tx"/>
                    </a:ext>
                  </a:extLst>
                </a:hlinkClick>
              </a:rPr>
              <a:t>https://github.com</a:t>
            </a:r>
            <a:r>
              <a:rPr b="0" i="0" lang="en-US" sz="2800" u="sng" cap="none" strike="noStrike">
                <a:solidFill>
                  <a:srgbClr val="FF0000"/>
                </a:solidFill>
                <a:latin typeface="Arial"/>
                <a:ea typeface="Arial"/>
                <a:cs typeface="Arial"/>
                <a:sym typeface="Arial"/>
                <a:hlinkClick r:id="rId5">
                  <a:extLst>
                    <a:ext uri="{A12FA001-AC4F-418D-AE19-62706E023703}">
                      <ahyp:hlinkClr val="tx"/>
                    </a:ext>
                  </a:extLst>
                </a:hlinkClick>
              </a:rPr>
              <a:t>/Splint3r7/</a:t>
            </a:r>
            <a:r>
              <a:rPr b="0" i="0" lang="en-US" sz="2800" u="sng" cap="none" strike="noStrike">
                <a:solidFill>
                  <a:schemeClr val="dk2"/>
                </a:solidFill>
                <a:latin typeface="Arial"/>
                <a:ea typeface="Arial"/>
                <a:cs typeface="Arial"/>
                <a:sym typeface="Arial"/>
                <a:hlinkClick r:id="rId6">
                  <a:extLst>
                    <a:ext uri="{A12FA001-AC4F-418D-AE19-62706E023703}">
                      <ahyp:hlinkClr val="tx"/>
                    </a:ext>
                  </a:extLst>
                </a:hlinkClick>
              </a:rPr>
              <a:t>rails-research</a:t>
            </a:r>
            <a:r>
              <a:rPr b="0" i="0" lang="en-US" sz="2800" u="sng" cap="none" strike="noStrike">
                <a:solidFill>
                  <a:srgbClr val="FF0000"/>
                </a:solidFill>
                <a:latin typeface="Arial"/>
                <a:ea typeface="Arial"/>
                <a:cs typeface="Arial"/>
                <a:sym typeface="Arial"/>
                <a:hlinkClick r:id="rId7">
                  <a:extLst>
                    <a:ext uri="{A12FA001-AC4F-418D-AE19-62706E023703}">
                      <ahyp:hlinkClr val="tx"/>
                    </a:ext>
                  </a:extLst>
                </a:hlinkClick>
              </a:rPr>
              <a:t>/blob/main/</a:t>
            </a:r>
            <a:r>
              <a:rPr b="0" i="0" lang="en-US" sz="2800" u="sng" cap="none" strike="noStrike">
                <a:solidFill>
                  <a:schemeClr val="dk2"/>
                </a:solidFill>
                <a:latin typeface="Arial"/>
                <a:ea typeface="Arial"/>
                <a:cs typeface="Arial"/>
                <a:sym typeface="Arial"/>
                <a:hlinkClick r:id="rId8">
                  <a:extLst>
                    <a:ext uri="{A12FA001-AC4F-418D-AE19-62706E023703}">
                      <ahyp:hlinkClr val="tx"/>
                    </a:ext>
                  </a:extLst>
                </a:hlinkClick>
              </a:rPr>
              <a:t>rubygem_404/</a:t>
            </a:r>
            <a:r>
              <a:rPr b="0" i="0" lang="en-US" sz="2800" u="sng" cap="none" strike="noStrike">
                <a:solidFill>
                  <a:srgbClr val="FF0000"/>
                </a:solidFill>
                <a:latin typeface="Arial"/>
                <a:ea typeface="Arial"/>
                <a:cs typeface="Arial"/>
                <a:sym typeface="Arial"/>
                <a:hlinkClick r:id="rId9">
                  <a:extLst>
                    <a:ext uri="{A12FA001-AC4F-418D-AE19-62706E023703}">
                      <ahyp:hlinkClr val="tx"/>
                    </a:ext>
                  </a:extLst>
                </a:hlinkClick>
              </a:rPr>
              <a:t>Dconfusion.py</a:t>
            </a:r>
            <a:endParaRPr b="0" i="0" sz="2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FF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5"/>
          <p:cNvSpPr txBox="1"/>
          <p:nvPr>
            <p:ph type="title"/>
          </p:nvPr>
        </p:nvSpPr>
        <p:spPr>
          <a:xfrm>
            <a:off x="800100" y="277551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Another tool for another problem</a:t>
            </a:r>
            <a:endParaRPr sz="45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g17b29fc3068_0_0"/>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GemScanner</a:t>
            </a:r>
            <a:endParaRPr sz="4500"/>
          </a:p>
        </p:txBody>
      </p:sp>
      <p:sp>
        <p:nvSpPr>
          <p:cNvPr id="742" name="Google Shape;742;g17b29fc3068_0_0"/>
          <p:cNvSpPr txBox="1"/>
          <p:nvPr/>
        </p:nvSpPr>
        <p:spPr>
          <a:xfrm>
            <a:off x="782250" y="1059650"/>
            <a:ext cx="10627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43" name="Google Shape;743;g17b29fc3068_0_0"/>
          <p:cNvSpPr txBox="1"/>
          <p:nvPr/>
        </p:nvSpPr>
        <p:spPr>
          <a:xfrm>
            <a:off x="617725" y="1167350"/>
            <a:ext cx="10577100" cy="3653278"/>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GemScanner identifies depreciated versions of gems in your ruby on rails project and notifies about their latest version.</a:t>
            </a:r>
            <a:endParaRPr b="0" i="0" sz="2800" u="none" cap="none" strike="noStrike">
              <a:solidFill>
                <a:srgbClr val="00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Most of the tools or integrations notifies the developers of new gems when there are publicly disclosed vulnerabilities/cve’s in those gems. </a:t>
            </a:r>
            <a:r>
              <a:rPr b="0" i="0" lang="en-US" sz="2800" u="none" cap="none" strike="noStrike">
                <a:solidFill>
                  <a:srgbClr val="FF0000"/>
                </a:solidFill>
                <a:latin typeface="Arial"/>
                <a:ea typeface="Arial"/>
                <a:cs typeface="Arial"/>
                <a:sym typeface="Arial"/>
              </a:rPr>
              <a:t>It solves that problem by just notifying of ANY update.</a:t>
            </a:r>
            <a:endParaRPr b="0" i="0" sz="2800" u="none" cap="none" strike="noStrike">
              <a:solidFill>
                <a:srgbClr val="FF0000"/>
              </a:solidFill>
              <a:latin typeface="Arial"/>
              <a:ea typeface="Arial"/>
              <a:cs typeface="Arial"/>
              <a:sym typeface="Arial"/>
            </a:endParaRPr>
          </a:p>
          <a:p>
            <a:pPr indent="-406400" lvl="0" marL="457200" marR="0" rtl="0" algn="l">
              <a:lnSpc>
                <a:spcPct val="115000"/>
              </a:lnSpc>
              <a:spcBef>
                <a:spcPts val="0"/>
              </a:spcBef>
              <a:spcAft>
                <a:spcPts val="0"/>
              </a:spcAft>
              <a:buClr>
                <a:srgbClr val="000000"/>
              </a:buClr>
              <a:buSzPts val="2800"/>
              <a:buFont typeface="Arial"/>
              <a:buChar char="●"/>
            </a:pPr>
            <a:r>
              <a:rPr b="1" i="0" lang="en-US" sz="2800" u="none" cap="none" strike="noStrike">
                <a:solidFill>
                  <a:srgbClr val="000000"/>
                </a:solidFill>
                <a:latin typeface="Arial"/>
                <a:ea typeface="Arial"/>
                <a:cs typeface="Arial"/>
                <a:sym typeface="Arial"/>
              </a:rPr>
              <a:t>Usage</a:t>
            </a:r>
            <a:endParaRPr b="1" i="0" sz="2800" u="none" cap="none" strike="noStrike">
              <a:solidFill>
                <a:srgbClr val="000000"/>
              </a:solidFill>
              <a:latin typeface="Arial"/>
              <a:ea typeface="Arial"/>
              <a:cs typeface="Arial"/>
              <a:sym typeface="Arial"/>
            </a:endParaRPr>
          </a:p>
        </p:txBody>
      </p:sp>
      <p:pic>
        <p:nvPicPr>
          <p:cNvPr id="744" name="Google Shape;744;g17b29fc3068_0_0"/>
          <p:cNvPicPr preferRelativeResize="0"/>
          <p:nvPr/>
        </p:nvPicPr>
        <p:blipFill rotWithShape="1">
          <a:blip r:embed="rId3">
            <a:alphaModFix/>
          </a:blip>
          <a:srcRect b="0" l="0" r="0" t="0"/>
          <a:stretch/>
        </p:blipFill>
        <p:spPr>
          <a:xfrm>
            <a:off x="152400" y="4909250"/>
            <a:ext cx="11887199" cy="11040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500"/>
                                        <p:tgtEl>
                                          <p:spTgt spid="7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17b29fc3068_0_8"/>
          <p:cNvSpPr txBox="1"/>
          <p:nvPr>
            <p:ph type="title"/>
          </p:nvPr>
        </p:nvSpPr>
        <p:spPr>
          <a:xfrm>
            <a:off x="297000" y="242150"/>
            <a:ext cx="11598000" cy="817500"/>
          </a:xfrm>
          <a:prstGeom prst="rect">
            <a:avLst/>
          </a:prstGeom>
          <a:noFill/>
          <a:ln>
            <a:noFill/>
          </a:ln>
        </p:spPr>
        <p:txBody>
          <a:bodyPr anchorCtr="0" anchor="ctr" bIns="0" lIns="0" spcFirstLastPara="1" rIns="0" wrap="square" tIns="0">
            <a:noAutofit/>
          </a:bodyPr>
          <a:lstStyle/>
          <a:p>
            <a:pPr indent="0" lvl="0" marL="0" rtl="0" algn="ctr">
              <a:lnSpc>
                <a:spcPct val="86000"/>
              </a:lnSpc>
              <a:spcBef>
                <a:spcPts val="0"/>
              </a:spcBef>
              <a:spcAft>
                <a:spcPts val="0"/>
              </a:spcAft>
              <a:buSzPts val="2800"/>
              <a:buNone/>
            </a:pPr>
            <a:r>
              <a:rPr lang="en-US" sz="4500"/>
              <a:t>GemScanner</a:t>
            </a:r>
            <a:endParaRPr sz="4500"/>
          </a:p>
        </p:txBody>
      </p:sp>
      <p:sp>
        <p:nvSpPr>
          <p:cNvPr id="751" name="Google Shape;751;g17b29fc3068_0_8"/>
          <p:cNvSpPr txBox="1"/>
          <p:nvPr/>
        </p:nvSpPr>
        <p:spPr>
          <a:xfrm>
            <a:off x="782250" y="1059650"/>
            <a:ext cx="10627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52" name="Google Shape;752;g17b29fc3068_0_8"/>
          <p:cNvSpPr txBox="1"/>
          <p:nvPr/>
        </p:nvSpPr>
        <p:spPr>
          <a:xfrm>
            <a:off x="617725" y="1167350"/>
            <a:ext cx="10577100" cy="35895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It takes out Gems from your Gemfile.lock.</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Identifies the current version</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and latest version.</a:t>
            </a:r>
            <a:endParaRPr b="0" i="0" sz="2800" u="none" cap="none" strike="noStrike">
              <a:solidFill>
                <a:schemeClr val="dk1"/>
              </a:solidFill>
              <a:latin typeface="Arial"/>
              <a:ea typeface="Arial"/>
              <a:cs typeface="Arial"/>
              <a:sym typeface="Arial"/>
            </a:endParaRPr>
          </a:p>
          <a:p>
            <a:pPr indent="-406400" lvl="0" marL="4572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Results are then saved to a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different text file.</a:t>
            </a:r>
            <a:endParaRPr b="1" i="0" sz="1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800"/>
              <a:buFont typeface="Arial"/>
              <a:buNone/>
            </a:pPr>
            <a:br>
              <a:rPr b="0" i="0" lang="en-US" sz="2800" u="none" cap="none" strike="noStrike">
                <a:solidFill>
                  <a:srgbClr val="000000"/>
                </a:solidFill>
                <a:latin typeface="Arial"/>
                <a:ea typeface="Arial"/>
                <a:cs typeface="Arial"/>
                <a:sym typeface="Arial"/>
              </a:rPr>
            </a:br>
            <a:endParaRPr b="1" i="0" sz="2800" u="none" cap="none" strike="noStrike">
              <a:solidFill>
                <a:srgbClr val="000000"/>
              </a:solidFill>
              <a:latin typeface="Arial"/>
              <a:ea typeface="Arial"/>
              <a:cs typeface="Arial"/>
              <a:sym typeface="Arial"/>
            </a:endParaRPr>
          </a:p>
        </p:txBody>
      </p:sp>
      <p:pic>
        <p:nvPicPr>
          <p:cNvPr id="753" name="Google Shape;753;g17b29fc3068_0_8"/>
          <p:cNvPicPr preferRelativeResize="0"/>
          <p:nvPr/>
        </p:nvPicPr>
        <p:blipFill rotWithShape="1">
          <a:blip r:embed="rId3">
            <a:alphaModFix/>
          </a:blip>
          <a:srcRect b="0" l="0" r="0" t="0"/>
          <a:stretch/>
        </p:blipFill>
        <p:spPr>
          <a:xfrm>
            <a:off x="5865475" y="2000726"/>
            <a:ext cx="6029527" cy="42132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g179d0061b05_0_7"/>
          <p:cNvSpPr txBox="1"/>
          <p:nvPr>
            <p:ph type="title"/>
          </p:nvPr>
        </p:nvSpPr>
        <p:spPr>
          <a:xfrm>
            <a:off x="914400" y="1754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Solutions</a:t>
            </a:r>
            <a:endParaRPr sz="4500"/>
          </a:p>
        </p:txBody>
      </p:sp>
      <p:sp>
        <p:nvSpPr>
          <p:cNvPr id="760" name="Google Shape;760;g179d0061b05_0_7"/>
          <p:cNvSpPr txBox="1"/>
          <p:nvPr>
            <p:ph idx="1" type="body"/>
          </p:nvPr>
        </p:nvSpPr>
        <p:spPr>
          <a:xfrm>
            <a:off x="914400" y="8289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MFA</a:t>
            </a:r>
            <a:endParaRPr sz="2800"/>
          </a:p>
        </p:txBody>
      </p:sp>
      <p:pic>
        <p:nvPicPr>
          <p:cNvPr id="761" name="Google Shape;761;g179d0061b05_0_7"/>
          <p:cNvPicPr preferRelativeResize="0"/>
          <p:nvPr/>
        </p:nvPicPr>
        <p:blipFill rotWithShape="1">
          <a:blip r:embed="rId3">
            <a:alphaModFix/>
          </a:blip>
          <a:srcRect b="0" l="0" r="0" t="0"/>
          <a:stretch/>
        </p:blipFill>
        <p:spPr>
          <a:xfrm>
            <a:off x="327194" y="1235450"/>
            <a:ext cx="6422277" cy="4387100"/>
          </a:xfrm>
          <a:prstGeom prst="rect">
            <a:avLst/>
          </a:prstGeom>
          <a:noFill/>
          <a:ln>
            <a:noFill/>
          </a:ln>
        </p:spPr>
      </p:pic>
      <p:sp>
        <p:nvSpPr>
          <p:cNvPr id="762" name="Google Shape;762;g179d0061b05_0_7"/>
          <p:cNvSpPr txBox="1"/>
          <p:nvPr/>
        </p:nvSpPr>
        <p:spPr>
          <a:xfrm>
            <a:off x="327194" y="5622550"/>
            <a:ext cx="719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Github blog</a:t>
            </a:r>
            <a:endParaRPr b="0" i="0" sz="1400" u="none" cap="none" strike="noStrike">
              <a:solidFill>
                <a:srgbClr val="000000"/>
              </a:solidFill>
              <a:latin typeface="Arial"/>
              <a:ea typeface="Arial"/>
              <a:cs typeface="Arial"/>
              <a:sym typeface="Arial"/>
            </a:endParaRPr>
          </a:p>
        </p:txBody>
      </p:sp>
      <p:pic>
        <p:nvPicPr>
          <p:cNvPr id="763" name="Google Shape;763;g179d0061b05_0_7"/>
          <p:cNvPicPr preferRelativeResize="0"/>
          <p:nvPr/>
        </p:nvPicPr>
        <p:blipFill rotWithShape="1">
          <a:blip r:embed="rId4">
            <a:alphaModFix/>
          </a:blip>
          <a:srcRect b="0" l="0" r="0" t="0"/>
          <a:stretch/>
        </p:blipFill>
        <p:spPr>
          <a:xfrm>
            <a:off x="6785186" y="1131246"/>
            <a:ext cx="5406814" cy="4595507"/>
          </a:xfrm>
          <a:prstGeom prst="rect">
            <a:avLst/>
          </a:prstGeom>
          <a:noFill/>
          <a:ln>
            <a:noFill/>
          </a:ln>
        </p:spPr>
      </p:pic>
      <p:sp>
        <p:nvSpPr>
          <p:cNvPr id="764" name="Google Shape;764;g179d0061b05_0_7"/>
          <p:cNvSpPr txBox="1"/>
          <p:nvPr/>
        </p:nvSpPr>
        <p:spPr>
          <a:xfrm>
            <a:off x="6785186" y="5627496"/>
            <a:ext cx="719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RubyGems blog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17b19db941f_1_46"/>
          <p:cNvSpPr txBox="1"/>
          <p:nvPr>
            <p:ph type="title"/>
          </p:nvPr>
        </p:nvSpPr>
        <p:spPr>
          <a:xfrm>
            <a:off x="914400" y="1754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Solutions</a:t>
            </a:r>
            <a:endParaRPr sz="4500"/>
          </a:p>
        </p:txBody>
      </p:sp>
      <p:sp>
        <p:nvSpPr>
          <p:cNvPr id="771" name="Google Shape;771;g17b19db941f_1_46"/>
          <p:cNvSpPr txBox="1"/>
          <p:nvPr>
            <p:ph idx="1" type="body"/>
          </p:nvPr>
        </p:nvSpPr>
        <p:spPr>
          <a:xfrm>
            <a:off x="914400" y="8289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For dependants</a:t>
            </a:r>
            <a:endParaRPr sz="2800"/>
          </a:p>
        </p:txBody>
      </p:sp>
      <p:sp>
        <p:nvSpPr>
          <p:cNvPr id="772" name="Google Shape;772;g17b19db941f_1_46"/>
          <p:cNvSpPr txBox="1"/>
          <p:nvPr/>
        </p:nvSpPr>
        <p:spPr>
          <a:xfrm>
            <a:off x="587100" y="1736725"/>
            <a:ext cx="10690500" cy="38481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Keep your eyes open.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Be proactive!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Don’t trust any code piece available on the internet.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Use automations to keep the dependencies updated.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Implement a Zero Trust Architecture (ZTA)</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Validate Checksums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g17b19db941f_1_56"/>
          <p:cNvSpPr txBox="1"/>
          <p:nvPr>
            <p:ph type="title"/>
          </p:nvPr>
        </p:nvSpPr>
        <p:spPr>
          <a:xfrm>
            <a:off x="914400" y="1754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Solutions</a:t>
            </a:r>
            <a:endParaRPr sz="4500"/>
          </a:p>
        </p:txBody>
      </p:sp>
      <p:sp>
        <p:nvSpPr>
          <p:cNvPr id="779" name="Google Shape;779;g17b19db941f_1_56"/>
          <p:cNvSpPr txBox="1"/>
          <p:nvPr>
            <p:ph idx="1" type="body"/>
          </p:nvPr>
        </p:nvSpPr>
        <p:spPr>
          <a:xfrm>
            <a:off x="914400" y="8289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For dependants</a:t>
            </a:r>
            <a:endParaRPr sz="2800"/>
          </a:p>
        </p:txBody>
      </p:sp>
      <p:sp>
        <p:nvSpPr>
          <p:cNvPr id="780" name="Google Shape;780;g17b19db941f_1_56"/>
          <p:cNvSpPr txBox="1"/>
          <p:nvPr/>
        </p:nvSpPr>
        <p:spPr>
          <a:xfrm>
            <a:off x="587100" y="1736725"/>
            <a:ext cx="10690500" cy="32016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Evaluate the security postures of the third parties.</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Send and store regular third-party risk assessments.</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Perform regular code reviews.</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Make penetration testing part of your development lifecycle.</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Keep on top of security bulletins.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g17b19db941f_1_70"/>
          <p:cNvSpPr txBox="1"/>
          <p:nvPr>
            <p:ph type="title"/>
          </p:nvPr>
        </p:nvSpPr>
        <p:spPr>
          <a:xfrm>
            <a:off x="914400" y="1754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Solutions</a:t>
            </a:r>
            <a:endParaRPr sz="4500"/>
          </a:p>
        </p:txBody>
      </p:sp>
      <p:sp>
        <p:nvSpPr>
          <p:cNvPr id="787" name="Google Shape;787;g17b19db941f_1_70"/>
          <p:cNvSpPr txBox="1"/>
          <p:nvPr>
            <p:ph idx="1" type="body"/>
          </p:nvPr>
        </p:nvSpPr>
        <p:spPr>
          <a:xfrm>
            <a:off x="914400" y="8289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For dependants</a:t>
            </a:r>
            <a:endParaRPr sz="2800"/>
          </a:p>
        </p:txBody>
      </p:sp>
      <p:sp>
        <p:nvSpPr>
          <p:cNvPr id="788" name="Google Shape;788;g17b19db941f_1_70"/>
          <p:cNvSpPr txBox="1"/>
          <p:nvPr/>
        </p:nvSpPr>
        <p:spPr>
          <a:xfrm>
            <a:off x="628350" y="1235450"/>
            <a:ext cx="11392500" cy="54675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Use dedicated tools to scan your dependency tree for security risks.</a:t>
            </a:r>
            <a:endParaRPr b="0" i="0" sz="2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0D6EFD"/>
                </a:solidFill>
                <a:uFill>
                  <a:noFill/>
                </a:uFill>
                <a:latin typeface="Arial"/>
                <a:ea typeface="Arial"/>
                <a:cs typeface="Arial"/>
                <a:sym typeface="Arial"/>
                <a:hlinkClick r:id="rId3">
                  <a:extLst>
                    <a:ext uri="{A12FA001-AC4F-418D-AE19-62706E023703}">
                      <ahyp:hlinkClr val="tx"/>
                    </a:ext>
                  </a:extLst>
                </a:hlinkClick>
              </a:rPr>
              <a:t>Github security alerts</a:t>
            </a:r>
            <a:r>
              <a:rPr b="0" i="0" lang="en-US" sz="2800" u="none" cap="none" strike="noStrike">
                <a:solidFill>
                  <a:srgbClr val="0D6EFD"/>
                </a:solidFill>
                <a:latin typeface="Arial"/>
                <a:ea typeface="Arial"/>
                <a:cs typeface="Arial"/>
                <a:sym typeface="Arial"/>
              </a:rPr>
              <a:t> + Dependabot</a:t>
            </a:r>
            <a:endParaRPr b="0" i="0" sz="2800" u="none" cap="none" strike="noStrike">
              <a:solidFill>
                <a:srgbClr val="0D6EFD"/>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2800"/>
              <a:buFont typeface="Arial"/>
              <a:buNone/>
            </a:pPr>
            <a:r>
              <a:rPr b="0" i="0" lang="en-US" sz="2800" u="none" cap="none" strike="noStrike">
                <a:solidFill>
                  <a:srgbClr val="0D6EFD"/>
                </a:solidFill>
                <a:uFill>
                  <a:noFill/>
                </a:uFill>
                <a:latin typeface="Arial"/>
                <a:ea typeface="Arial"/>
                <a:cs typeface="Arial"/>
                <a:sym typeface="Arial"/>
                <a:hlinkClick r:id="rId4">
                  <a:extLst>
                    <a:ext uri="{A12FA001-AC4F-418D-AE19-62706E023703}">
                      <ahyp:hlinkClr val="tx"/>
                    </a:ext>
                  </a:extLst>
                </a:hlinkClick>
              </a:rPr>
              <a:t>GitLab security scanning</a:t>
            </a:r>
            <a:endParaRPr b="0" i="0" sz="2800" u="none" cap="none" strike="noStrike">
              <a:solidFill>
                <a:srgbClr val="0D6EFD"/>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2800"/>
              <a:buFont typeface="Arial"/>
              <a:buNone/>
            </a:pPr>
            <a:r>
              <a:rPr b="0" i="0" lang="en-US" sz="2800" u="none" cap="none" strike="noStrike">
                <a:solidFill>
                  <a:srgbClr val="0D6EFD"/>
                </a:solidFill>
                <a:uFill>
                  <a:noFill/>
                </a:uFill>
                <a:latin typeface="Arial"/>
                <a:ea typeface="Arial"/>
                <a:cs typeface="Arial"/>
                <a:sym typeface="Arial"/>
                <a:hlinkClick r:id="rId5">
                  <a:extLst>
                    <a:ext uri="{A12FA001-AC4F-418D-AE19-62706E023703}">
                      <ahyp:hlinkClr val="tx"/>
                    </a:ext>
                  </a:extLst>
                </a:hlinkClick>
              </a:rPr>
              <a:t>npm audit</a:t>
            </a:r>
            <a:r>
              <a:rPr b="0" i="0" lang="en-US" sz="2800" u="none" cap="none" strike="noStrike">
                <a:solidFill>
                  <a:srgbClr val="212529"/>
                </a:solidFill>
                <a:latin typeface="Arial"/>
                <a:ea typeface="Arial"/>
                <a:cs typeface="Arial"/>
                <a:sym typeface="Arial"/>
              </a:rPr>
              <a:t> and </a:t>
            </a:r>
            <a:r>
              <a:rPr b="0" i="0" lang="en-US" sz="2800" u="none" cap="none" strike="noStrike">
                <a:solidFill>
                  <a:srgbClr val="0D6EFD"/>
                </a:solidFill>
                <a:uFill>
                  <a:noFill/>
                </a:uFill>
                <a:latin typeface="Arial"/>
                <a:ea typeface="Arial"/>
                <a:cs typeface="Arial"/>
                <a:sym typeface="Arial"/>
                <a:hlinkClick r:id="rId6">
                  <a:extLst>
                    <a:ext uri="{A12FA001-AC4F-418D-AE19-62706E023703}">
                      <ahyp:hlinkClr val="tx"/>
                    </a:ext>
                  </a:extLst>
                </a:hlinkClick>
              </a:rPr>
              <a:t>retire.js</a:t>
            </a:r>
            <a:r>
              <a:rPr b="0" i="0" lang="en-US" sz="2800" u="none" cap="none" strike="noStrike">
                <a:solidFill>
                  <a:srgbClr val="212529"/>
                </a:solidFill>
                <a:latin typeface="Arial"/>
                <a:ea typeface="Arial"/>
                <a:cs typeface="Arial"/>
                <a:sym typeface="Arial"/>
              </a:rPr>
              <a:t> for Node</a:t>
            </a:r>
            <a:endParaRPr b="0" i="0" sz="2800" u="none" cap="none" strike="noStrike">
              <a:solidFill>
                <a:srgbClr val="212529"/>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2800"/>
              <a:buFont typeface="Arial"/>
              <a:buNone/>
            </a:pPr>
            <a:r>
              <a:rPr b="0" i="0" lang="en-US" sz="2800" u="none" cap="none" strike="noStrike">
                <a:solidFill>
                  <a:srgbClr val="0D6EFD"/>
                </a:solidFill>
                <a:uFill>
                  <a:noFill/>
                </a:uFill>
                <a:latin typeface="Arial"/>
                <a:ea typeface="Arial"/>
                <a:cs typeface="Arial"/>
                <a:sym typeface="Arial"/>
                <a:hlinkClick r:id="rId7">
                  <a:extLst>
                    <a:ext uri="{A12FA001-AC4F-418D-AE19-62706E023703}">
                      <ahyp:hlinkClr val="tx"/>
                    </a:ext>
                  </a:extLst>
                </a:hlinkClick>
              </a:rPr>
              <a:t>bundler audit</a:t>
            </a:r>
            <a:r>
              <a:rPr b="0" i="0" lang="en-US" sz="2800" u="none" cap="none" strike="noStrike">
                <a:solidFill>
                  <a:srgbClr val="212529"/>
                </a:solidFill>
                <a:latin typeface="Arial"/>
                <a:ea typeface="Arial"/>
                <a:cs typeface="Arial"/>
                <a:sym typeface="Arial"/>
              </a:rPr>
              <a:t> for Ruby.</a:t>
            </a:r>
            <a:endParaRPr b="0" i="0" sz="2800" u="none" cap="none" strike="noStrike">
              <a:solidFill>
                <a:srgbClr val="212529"/>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2800"/>
              <a:buFont typeface="Arial"/>
              <a:buNone/>
            </a:pPr>
            <a:r>
              <a:rPr b="0" i="0" lang="en-US" sz="2800" u="none" cap="none" strike="noStrike">
                <a:solidFill>
                  <a:srgbClr val="0D6EFD"/>
                </a:solidFill>
                <a:uFill>
                  <a:noFill/>
                </a:uFill>
                <a:latin typeface="Arial"/>
                <a:ea typeface="Arial"/>
                <a:cs typeface="Arial"/>
                <a:sym typeface="Arial"/>
                <a:hlinkClick r:id="rId8">
                  <a:extLst>
                    <a:ext uri="{A12FA001-AC4F-418D-AE19-62706E023703}">
                      <ahyp:hlinkClr val="tx"/>
                    </a:ext>
                  </a:extLst>
                </a:hlinkClick>
              </a:rPr>
              <a:t>OWASP dependency-check</a:t>
            </a:r>
            <a:r>
              <a:rPr b="0" i="0" lang="en-US" sz="2800" u="none" cap="none" strike="noStrike">
                <a:solidFill>
                  <a:srgbClr val="212529"/>
                </a:solidFill>
                <a:latin typeface="Arial"/>
                <a:ea typeface="Arial"/>
                <a:cs typeface="Arial"/>
                <a:sym typeface="Arial"/>
              </a:rPr>
              <a:t> for Java and .NET</a:t>
            </a:r>
            <a:endParaRPr b="0" i="0" sz="2800" u="none" cap="none" strike="noStrike">
              <a:solidFill>
                <a:srgbClr val="212529"/>
              </a:solidFill>
              <a:latin typeface="Arial"/>
              <a:ea typeface="Arial"/>
              <a:cs typeface="Arial"/>
              <a:sym typeface="Arial"/>
            </a:endParaRPr>
          </a:p>
          <a:p>
            <a:pPr indent="0" lvl="0" marL="0" marR="0" rtl="0" algn="l">
              <a:lnSpc>
                <a:spcPct val="115000"/>
              </a:lnSpc>
              <a:spcBef>
                <a:spcPts val="1600"/>
              </a:spcBef>
              <a:spcAft>
                <a:spcPts val="0"/>
              </a:spcAft>
              <a:buClr>
                <a:schemeClr val="dk1"/>
              </a:buClr>
              <a:buSzPts val="1100"/>
              <a:buFont typeface="Arial"/>
              <a:buNone/>
            </a:pPr>
            <a:r>
              <a:rPr b="0" i="0" lang="en-US" sz="2800" u="none" cap="none" strike="noStrike">
                <a:solidFill>
                  <a:srgbClr val="0D6EFD"/>
                </a:solidFill>
                <a:uFill>
                  <a:noFill/>
                </a:uFill>
                <a:latin typeface="Arial"/>
                <a:ea typeface="Arial"/>
                <a:cs typeface="Arial"/>
                <a:sym typeface="Arial"/>
                <a:hlinkClick r:id="rId9">
                  <a:extLst>
                    <a:ext uri="{A12FA001-AC4F-418D-AE19-62706E023703}">
                      <ahyp:hlinkClr val="tx"/>
                    </a:ext>
                  </a:extLst>
                </a:hlinkClick>
              </a:rPr>
              <a:t>ShiftLeft</a:t>
            </a:r>
            <a:r>
              <a:rPr b="0" i="0" lang="en-US" sz="2800" u="none" cap="none" strike="noStrike">
                <a:solidFill>
                  <a:srgbClr val="0D6EFD"/>
                </a:solidFill>
                <a:latin typeface="Arial"/>
                <a:ea typeface="Arial"/>
                <a:cs typeface="Arial"/>
                <a:sym typeface="Arial"/>
              </a:rPr>
              <a:t> + bundler-integrity</a:t>
            </a:r>
            <a:endParaRPr b="0" i="0" sz="2800" u="none" cap="none" strike="noStrike">
              <a:solidFill>
                <a:srgbClr val="0D6EFD"/>
              </a:solidFill>
              <a:latin typeface="Arial"/>
              <a:ea typeface="Arial"/>
              <a:cs typeface="Arial"/>
              <a:sym typeface="Arial"/>
            </a:endParaRPr>
          </a:p>
          <a:p>
            <a:pPr indent="0" lvl="0" marL="457200" marR="0" rtl="0" algn="l">
              <a:lnSpc>
                <a:spcPct val="150000"/>
              </a:lnSpc>
              <a:spcBef>
                <a:spcPts val="16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17671175ffb_0_7"/>
          <p:cNvPicPr preferRelativeResize="0"/>
          <p:nvPr/>
        </p:nvPicPr>
        <p:blipFill rotWithShape="1">
          <a:blip r:embed="rId3">
            <a:alphaModFix/>
          </a:blip>
          <a:srcRect b="0" l="0" r="0" t="0"/>
          <a:stretch/>
        </p:blipFill>
        <p:spPr>
          <a:xfrm>
            <a:off x="6975438" y="277200"/>
            <a:ext cx="4459575" cy="5664225"/>
          </a:xfrm>
          <a:prstGeom prst="rect">
            <a:avLst/>
          </a:prstGeom>
          <a:noFill/>
          <a:ln>
            <a:noFill/>
          </a:ln>
        </p:spPr>
      </p:pic>
      <p:sp>
        <p:nvSpPr>
          <p:cNvPr id="122" name="Google Shape;122;g17671175ffb_0_7"/>
          <p:cNvSpPr txBox="1"/>
          <p:nvPr/>
        </p:nvSpPr>
        <p:spPr>
          <a:xfrm>
            <a:off x="6975438" y="5941425"/>
            <a:ext cx="3789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647585"/>
                </a:solidFill>
                <a:highlight>
                  <a:srgbClr val="FFFFFF"/>
                </a:highlight>
                <a:latin typeface="Arial"/>
                <a:ea typeface="Arial"/>
                <a:cs typeface="Arial"/>
                <a:sym typeface="Arial"/>
              </a:rPr>
              <a:t>Image courtesy of xkcd.com</a:t>
            </a:r>
            <a:endParaRPr b="0" i="0" sz="1400" u="none" cap="none" strike="noStrike">
              <a:solidFill>
                <a:srgbClr val="000000"/>
              </a:solidFill>
              <a:latin typeface="Arial"/>
              <a:ea typeface="Arial"/>
              <a:cs typeface="Arial"/>
              <a:sym typeface="Arial"/>
            </a:endParaRPr>
          </a:p>
        </p:txBody>
      </p:sp>
      <p:sp>
        <p:nvSpPr>
          <p:cNvPr id="123" name="Google Shape;123;g17671175ffb_0_7"/>
          <p:cNvSpPr txBox="1"/>
          <p:nvPr/>
        </p:nvSpPr>
        <p:spPr>
          <a:xfrm>
            <a:off x="282250" y="277188"/>
            <a:ext cx="6384900" cy="502500"/>
          </a:xfrm>
          <a:prstGeom prst="rect">
            <a:avLst/>
          </a:prstGeom>
          <a:noFill/>
          <a:ln>
            <a:noFill/>
          </a:ln>
        </p:spPr>
        <p:txBody>
          <a:bodyPr anchorCtr="0" anchor="t" bIns="91425" lIns="91425" spcFirstLastPara="1" rIns="91425" wrap="square" tIns="91425">
            <a:spAutoFit/>
          </a:bodyPr>
          <a:lstStyle/>
          <a:p>
            <a:pPr indent="0" lvl="0" marL="0" marR="0" rtl="0" algn="ctr">
              <a:lnSpc>
                <a:spcPct val="86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 chain is only as strong as its weakest link</a:t>
            </a:r>
            <a:endParaRPr b="0" i="0" sz="2400" u="none" cap="none" strike="noStrike">
              <a:solidFill>
                <a:schemeClr val="dk1"/>
              </a:solidFill>
              <a:latin typeface="Arial"/>
              <a:ea typeface="Arial"/>
              <a:cs typeface="Arial"/>
              <a:sym typeface="Arial"/>
            </a:endParaRPr>
          </a:p>
        </p:txBody>
      </p:sp>
      <p:pic>
        <p:nvPicPr>
          <p:cNvPr id="124" name="Google Shape;124;g17671175ffb_0_7"/>
          <p:cNvPicPr preferRelativeResize="0"/>
          <p:nvPr/>
        </p:nvPicPr>
        <p:blipFill rotWithShape="1">
          <a:blip r:embed="rId4">
            <a:alphaModFix/>
          </a:blip>
          <a:srcRect b="0" l="0" r="0" t="0"/>
          <a:stretch/>
        </p:blipFill>
        <p:spPr>
          <a:xfrm>
            <a:off x="426700" y="1142988"/>
            <a:ext cx="6096000" cy="4572000"/>
          </a:xfrm>
          <a:prstGeom prst="rect">
            <a:avLst/>
          </a:prstGeom>
          <a:noFill/>
          <a:ln>
            <a:noFill/>
          </a:ln>
        </p:spPr>
      </p:pic>
      <p:sp>
        <p:nvSpPr>
          <p:cNvPr id="125" name="Google Shape;125;g17671175ffb_0_7"/>
          <p:cNvSpPr txBox="1"/>
          <p:nvPr/>
        </p:nvSpPr>
        <p:spPr>
          <a:xfrm>
            <a:off x="3267675" y="4256225"/>
            <a:ext cx="7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g17b19db941f_1_88"/>
          <p:cNvSpPr txBox="1"/>
          <p:nvPr>
            <p:ph type="title"/>
          </p:nvPr>
        </p:nvSpPr>
        <p:spPr>
          <a:xfrm>
            <a:off x="914400" y="1754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Solutions</a:t>
            </a:r>
            <a:endParaRPr sz="4500"/>
          </a:p>
        </p:txBody>
      </p:sp>
      <p:sp>
        <p:nvSpPr>
          <p:cNvPr id="795" name="Google Shape;795;g17b19db941f_1_88"/>
          <p:cNvSpPr txBox="1"/>
          <p:nvPr>
            <p:ph idx="1" type="body"/>
          </p:nvPr>
        </p:nvSpPr>
        <p:spPr>
          <a:xfrm>
            <a:off x="914400" y="8289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SBOM</a:t>
            </a:r>
            <a:endParaRPr sz="2800"/>
          </a:p>
        </p:txBody>
      </p:sp>
      <p:sp>
        <p:nvSpPr>
          <p:cNvPr id="796" name="Google Shape;796;g17b19db941f_1_88"/>
          <p:cNvSpPr txBox="1"/>
          <p:nvPr/>
        </p:nvSpPr>
        <p:spPr>
          <a:xfrm>
            <a:off x="628350" y="1736725"/>
            <a:ext cx="11392500" cy="4708951"/>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Implement SBOM (Software Bill Of Materials).</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It includes the list of software components, version numbers, and metadata etc. </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It could be used to track updates and vulnerabilities to stay vigilant!</a:t>
            </a:r>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It could do integrity checks and a lot of stuff to keep you secure.</a:t>
            </a:r>
            <a:endParaRPr b="0" i="0" sz="2800" u="none" cap="none" strike="noStrike">
              <a:solidFill>
                <a:srgbClr val="000000"/>
              </a:solidFill>
              <a:latin typeface="Arial"/>
              <a:ea typeface="Arial"/>
              <a:cs typeface="Arial"/>
              <a:sym typeface="Arial"/>
            </a:endParaRPr>
          </a:p>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It gives visibility!   </a:t>
            </a:r>
            <a:endParaRPr b="0" i="0" sz="2800" u="none" cap="none" strike="noStrike">
              <a:solidFill>
                <a:srgbClr val="212529"/>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17b19db941f_1_101"/>
          <p:cNvSpPr txBox="1"/>
          <p:nvPr>
            <p:ph type="title"/>
          </p:nvPr>
        </p:nvSpPr>
        <p:spPr>
          <a:xfrm>
            <a:off x="914400" y="1754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Solutions</a:t>
            </a:r>
            <a:endParaRPr sz="4500"/>
          </a:p>
        </p:txBody>
      </p:sp>
      <p:sp>
        <p:nvSpPr>
          <p:cNvPr id="803" name="Google Shape;803;g17b19db941f_1_101"/>
          <p:cNvSpPr txBox="1"/>
          <p:nvPr>
            <p:ph idx="1" type="body"/>
          </p:nvPr>
        </p:nvSpPr>
        <p:spPr>
          <a:xfrm>
            <a:off x="914400" y="8289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SBOM</a:t>
            </a:r>
            <a:endParaRPr sz="2800"/>
          </a:p>
        </p:txBody>
      </p:sp>
      <p:sp>
        <p:nvSpPr>
          <p:cNvPr id="804" name="Google Shape;804;g17b19db941f_1_101"/>
          <p:cNvSpPr txBox="1"/>
          <p:nvPr/>
        </p:nvSpPr>
        <p:spPr>
          <a:xfrm>
            <a:off x="628350" y="1736725"/>
            <a:ext cx="11392500" cy="341629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There are commercial ones, but open-source SBOM could be used like a very well maintained CycloneDX and could be in combination with Dependency-track </a:t>
            </a:r>
            <a:endParaRPr b="0" i="0" sz="2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805" name="Google Shape;805;g17b19db941f_1_101"/>
          <p:cNvPicPr preferRelativeResize="0"/>
          <p:nvPr/>
        </p:nvPicPr>
        <p:blipFill rotWithShape="1">
          <a:blip r:embed="rId3">
            <a:alphaModFix/>
          </a:blip>
          <a:srcRect b="0" l="0" r="0" t="0"/>
          <a:stretch/>
        </p:blipFill>
        <p:spPr>
          <a:xfrm>
            <a:off x="7570038" y="3099575"/>
            <a:ext cx="3707574" cy="29314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g17b19db941f_1_79"/>
          <p:cNvSpPr txBox="1"/>
          <p:nvPr>
            <p:ph type="title"/>
          </p:nvPr>
        </p:nvSpPr>
        <p:spPr>
          <a:xfrm>
            <a:off x="914400" y="1754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a:t>Solutions</a:t>
            </a:r>
            <a:endParaRPr sz="4500"/>
          </a:p>
        </p:txBody>
      </p:sp>
      <p:sp>
        <p:nvSpPr>
          <p:cNvPr id="812" name="Google Shape;812;g17b19db941f_1_79"/>
          <p:cNvSpPr txBox="1"/>
          <p:nvPr>
            <p:ph idx="1" type="body"/>
          </p:nvPr>
        </p:nvSpPr>
        <p:spPr>
          <a:xfrm>
            <a:off x="914400" y="828950"/>
            <a:ext cx="10363200" cy="4065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2800"/>
              <a:t>SBOM</a:t>
            </a:r>
            <a:endParaRPr sz="2800"/>
          </a:p>
        </p:txBody>
      </p:sp>
      <p:pic>
        <p:nvPicPr>
          <p:cNvPr id="813" name="Google Shape;813;g17b19db941f_1_79"/>
          <p:cNvPicPr preferRelativeResize="0"/>
          <p:nvPr/>
        </p:nvPicPr>
        <p:blipFill rotWithShape="1">
          <a:blip r:embed="rId3">
            <a:alphaModFix/>
          </a:blip>
          <a:srcRect b="0" l="0" r="0" t="0"/>
          <a:stretch/>
        </p:blipFill>
        <p:spPr>
          <a:xfrm>
            <a:off x="152400" y="1287900"/>
            <a:ext cx="11887200" cy="4675570"/>
          </a:xfrm>
          <a:prstGeom prst="rect">
            <a:avLst/>
          </a:prstGeom>
          <a:noFill/>
          <a:ln>
            <a:noFill/>
          </a:ln>
        </p:spPr>
      </p:pic>
      <p:sp>
        <p:nvSpPr>
          <p:cNvPr id="814" name="Google Shape;814;g17b19db941f_1_79"/>
          <p:cNvSpPr txBox="1"/>
          <p:nvPr/>
        </p:nvSpPr>
        <p:spPr>
          <a:xfrm>
            <a:off x="152400" y="5876025"/>
            <a:ext cx="7195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CSOonline.com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g17b29fc3068_1_9"/>
          <p:cNvSpPr txBox="1"/>
          <p:nvPr>
            <p:ph idx="1" type="body"/>
          </p:nvPr>
        </p:nvSpPr>
        <p:spPr>
          <a:xfrm>
            <a:off x="1028700" y="2259950"/>
            <a:ext cx="10363200" cy="6444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4800"/>
              <a:t>Any questions?</a:t>
            </a:r>
            <a:r>
              <a:rPr lang="en-US"/>
              <a:t>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g17b29fc3068_1_15"/>
          <p:cNvSpPr txBox="1"/>
          <p:nvPr>
            <p:ph idx="1" type="body"/>
          </p:nvPr>
        </p:nvSpPr>
        <p:spPr>
          <a:xfrm>
            <a:off x="1028700" y="2259950"/>
            <a:ext cx="10363200" cy="644400"/>
          </a:xfrm>
          <a:prstGeom prst="rect">
            <a:avLst/>
          </a:prstGeom>
          <a:noFill/>
          <a:ln>
            <a:noFill/>
          </a:ln>
        </p:spPr>
        <p:txBody>
          <a:bodyPr anchorCtr="0" anchor="t" bIns="0" lIns="0" spcFirstLastPara="1" rIns="0" wrap="square" tIns="0">
            <a:normAutofit/>
          </a:bodyPr>
          <a:lstStyle/>
          <a:p>
            <a:pPr indent="0" lvl="0" marL="0" rtl="0" algn="ctr">
              <a:lnSpc>
                <a:spcPct val="86000"/>
              </a:lnSpc>
              <a:spcBef>
                <a:spcPts val="0"/>
              </a:spcBef>
              <a:spcAft>
                <a:spcPts val="0"/>
              </a:spcAft>
              <a:buSzPts val="1800"/>
              <a:buNone/>
            </a:pPr>
            <a:r>
              <a:rPr lang="en-US" sz="4800"/>
              <a:t>Thank You!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735c2d8382_0_10"/>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u="sng"/>
              <a:t>Supply chain attacks</a:t>
            </a:r>
            <a:endParaRPr u="sng"/>
          </a:p>
        </p:txBody>
      </p:sp>
      <p:sp>
        <p:nvSpPr>
          <p:cNvPr id="132" name="Google Shape;132;g1735c2d8382_0_10"/>
          <p:cNvSpPr/>
          <p:nvPr/>
        </p:nvSpPr>
        <p:spPr>
          <a:xfrm>
            <a:off x="7692849" y="1224625"/>
            <a:ext cx="1495755" cy="933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Package</a:t>
            </a:r>
            <a:endParaRPr b="0" i="0" sz="2500" u="none" cap="none" strike="noStrike">
              <a:solidFill>
                <a:srgbClr val="000000"/>
              </a:solidFill>
              <a:latin typeface="Arial"/>
              <a:ea typeface="Arial"/>
              <a:cs typeface="Arial"/>
              <a:sym typeface="Arial"/>
            </a:endParaRPr>
          </a:p>
        </p:txBody>
      </p:sp>
      <p:sp>
        <p:nvSpPr>
          <p:cNvPr id="133" name="Google Shape;133;g1735c2d8382_0_10"/>
          <p:cNvSpPr/>
          <p:nvPr/>
        </p:nvSpPr>
        <p:spPr>
          <a:xfrm>
            <a:off x="5120775" y="2929500"/>
            <a:ext cx="2306400" cy="933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Dependencies</a:t>
            </a:r>
            <a:endParaRPr b="0" i="0" sz="2500" u="none" cap="none" strike="noStrike">
              <a:solidFill>
                <a:srgbClr val="000000"/>
              </a:solidFill>
              <a:latin typeface="Arial"/>
              <a:ea typeface="Arial"/>
              <a:cs typeface="Arial"/>
              <a:sym typeface="Arial"/>
            </a:endParaRPr>
          </a:p>
        </p:txBody>
      </p:sp>
      <p:sp>
        <p:nvSpPr>
          <p:cNvPr id="134" name="Google Shape;134;g1735c2d8382_0_10"/>
          <p:cNvSpPr/>
          <p:nvPr/>
        </p:nvSpPr>
        <p:spPr>
          <a:xfrm>
            <a:off x="1277925" y="1323225"/>
            <a:ext cx="832200" cy="817500"/>
          </a:xfrm>
          <a:prstGeom prst="smileyFace">
            <a:avLst>
              <a:gd fmla="val 4653"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1735c2d8382_0_10"/>
          <p:cNvSpPr/>
          <p:nvPr/>
        </p:nvSpPr>
        <p:spPr>
          <a:xfrm>
            <a:off x="5629200" y="1265475"/>
            <a:ext cx="1186500" cy="933000"/>
          </a:xfrm>
          <a:prstGeom prst="bevel">
            <a:avLst>
              <a:gd fmla="val 125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Build</a:t>
            </a:r>
            <a:endParaRPr b="0" i="0" sz="2500" u="none" cap="none" strike="noStrike">
              <a:solidFill>
                <a:srgbClr val="000000"/>
              </a:solidFill>
              <a:latin typeface="Arial"/>
              <a:ea typeface="Arial"/>
              <a:cs typeface="Arial"/>
              <a:sym typeface="Arial"/>
            </a:endParaRPr>
          </a:p>
        </p:txBody>
      </p:sp>
      <p:sp>
        <p:nvSpPr>
          <p:cNvPr id="136" name="Google Shape;136;g1735c2d8382_0_10"/>
          <p:cNvSpPr/>
          <p:nvPr/>
        </p:nvSpPr>
        <p:spPr>
          <a:xfrm>
            <a:off x="3283325" y="1265475"/>
            <a:ext cx="1411800" cy="933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r>
              <a:rPr b="0" i="0" lang="en-US" sz="2500" u="none" cap="none" strike="noStrike">
                <a:solidFill>
                  <a:srgbClr val="000000"/>
                </a:solidFill>
                <a:latin typeface="Arial"/>
                <a:ea typeface="Arial"/>
                <a:cs typeface="Arial"/>
                <a:sym typeface="Arial"/>
              </a:rPr>
              <a:t>Source</a:t>
            </a:r>
            <a:endParaRPr b="0" i="0" sz="2500" u="none" cap="none" strike="noStrike">
              <a:solidFill>
                <a:srgbClr val="000000"/>
              </a:solidFill>
              <a:latin typeface="Arial"/>
              <a:ea typeface="Arial"/>
              <a:cs typeface="Arial"/>
              <a:sym typeface="Arial"/>
            </a:endParaRPr>
          </a:p>
        </p:txBody>
      </p:sp>
      <p:sp>
        <p:nvSpPr>
          <p:cNvPr id="137" name="Google Shape;137;g1735c2d8382_0_10"/>
          <p:cNvSpPr/>
          <p:nvPr/>
        </p:nvSpPr>
        <p:spPr>
          <a:xfrm>
            <a:off x="2512575" y="1582125"/>
            <a:ext cx="550500" cy="299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735c2d8382_0_10"/>
          <p:cNvSpPr/>
          <p:nvPr/>
        </p:nvSpPr>
        <p:spPr>
          <a:xfrm>
            <a:off x="4886900" y="1582125"/>
            <a:ext cx="550500" cy="299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735c2d8382_0_10"/>
          <p:cNvSpPr/>
          <p:nvPr/>
        </p:nvSpPr>
        <p:spPr>
          <a:xfrm>
            <a:off x="6979025" y="1582125"/>
            <a:ext cx="550500" cy="299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1735c2d8382_0_10"/>
          <p:cNvSpPr/>
          <p:nvPr/>
        </p:nvSpPr>
        <p:spPr>
          <a:xfrm>
            <a:off x="6134550" y="2341087"/>
            <a:ext cx="274800" cy="445800"/>
          </a:xfrm>
          <a:prstGeom prst="up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1735c2d8382_0_10"/>
          <p:cNvSpPr txBox="1"/>
          <p:nvPr/>
        </p:nvSpPr>
        <p:spPr>
          <a:xfrm>
            <a:off x="925000" y="2140725"/>
            <a:ext cx="16371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Developer</a:t>
            </a:r>
            <a:endParaRPr b="0" i="0" sz="2500" u="none" cap="none" strike="noStrike">
              <a:solidFill>
                <a:srgbClr val="000000"/>
              </a:solidFill>
              <a:latin typeface="Arial"/>
              <a:ea typeface="Arial"/>
              <a:cs typeface="Arial"/>
              <a:sym typeface="Arial"/>
            </a:endParaRPr>
          </a:p>
        </p:txBody>
      </p:sp>
      <p:sp>
        <p:nvSpPr>
          <p:cNvPr id="142" name="Google Shape;142;g1735c2d8382_0_10"/>
          <p:cNvSpPr txBox="1"/>
          <p:nvPr/>
        </p:nvSpPr>
        <p:spPr>
          <a:xfrm>
            <a:off x="9981800" y="2157625"/>
            <a:ext cx="12852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  User</a:t>
            </a:r>
            <a:endParaRPr b="0" i="0" sz="2500" u="none" cap="none" strike="noStrike">
              <a:solidFill>
                <a:srgbClr val="000000"/>
              </a:solidFill>
              <a:latin typeface="Arial"/>
              <a:ea typeface="Arial"/>
              <a:cs typeface="Arial"/>
              <a:sym typeface="Arial"/>
            </a:endParaRPr>
          </a:p>
        </p:txBody>
      </p:sp>
      <p:sp>
        <p:nvSpPr>
          <p:cNvPr id="143" name="Google Shape;143;g1735c2d8382_0_10"/>
          <p:cNvSpPr/>
          <p:nvPr/>
        </p:nvSpPr>
        <p:spPr>
          <a:xfrm>
            <a:off x="10220925" y="1323225"/>
            <a:ext cx="832200" cy="817500"/>
          </a:xfrm>
          <a:prstGeom prst="smileyFace">
            <a:avLst>
              <a:gd fmla="val 166" name="adj"/>
            </a:avLst>
          </a:prstGeom>
          <a:solidFill>
            <a:schemeClr val="lt1"/>
          </a:solidFill>
          <a:ln cap="flat" cmpd="sng" w="9525">
            <a:solidFill>
              <a:srgbClr val="044C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1735c2d8382_0_10"/>
          <p:cNvSpPr/>
          <p:nvPr/>
        </p:nvSpPr>
        <p:spPr>
          <a:xfrm>
            <a:off x="9267975" y="1582125"/>
            <a:ext cx="550500" cy="299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1735c2d8382_0_10"/>
          <p:cNvSpPr/>
          <p:nvPr/>
        </p:nvSpPr>
        <p:spPr>
          <a:xfrm rot="10800000">
            <a:off x="7529525" y="2279825"/>
            <a:ext cx="1103100" cy="1298700"/>
          </a:xfrm>
          <a:prstGeom prst="bentArrow">
            <a:avLst>
              <a:gd fmla="val 17947" name="adj1"/>
              <a:gd fmla="val 14669" name="adj2"/>
              <a:gd fmla="val 25000" name="adj3"/>
              <a:gd fmla="val 24009" name="adj4"/>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1735c2d8382_0_10"/>
          <p:cNvSpPr/>
          <p:nvPr/>
        </p:nvSpPr>
        <p:spPr>
          <a:xfrm>
            <a:off x="4854750" y="2786888"/>
            <a:ext cx="2834400" cy="1298700"/>
          </a:xfrm>
          <a:prstGeom prst="ellipse">
            <a:avLst/>
          </a:prstGeom>
          <a:noFill/>
          <a:ln cap="flat" cmpd="sng" w="1143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1735c2d8382_0_10"/>
          <p:cNvSpPr/>
          <p:nvPr/>
        </p:nvSpPr>
        <p:spPr>
          <a:xfrm rot="-9245465">
            <a:off x="4947432" y="4169870"/>
            <a:ext cx="550645" cy="740236"/>
          </a:xfrm>
          <a:prstGeom prst="upArrow">
            <a:avLst>
              <a:gd fmla="val 50000" name="adj1"/>
              <a:gd fmla="val 50000" name="adj2"/>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1735c2d8382_0_10"/>
          <p:cNvSpPr txBox="1"/>
          <p:nvPr/>
        </p:nvSpPr>
        <p:spPr>
          <a:xfrm>
            <a:off x="1556700" y="5063963"/>
            <a:ext cx="9078600" cy="569400"/>
          </a:xfrm>
          <a:prstGeom prst="rect">
            <a:avLst/>
          </a:prstGeom>
          <a:solidFill>
            <a:srgbClr val="FF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Security issues we are going to discuss today and highlight few</a:t>
            </a:r>
            <a:endParaRPr b="0" i="0" sz="25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7b29fc3068_1_20"/>
          <p:cNvSpPr txBox="1"/>
          <p:nvPr>
            <p:ph type="title"/>
          </p:nvPr>
        </p:nvSpPr>
        <p:spPr>
          <a:xfrm>
            <a:off x="914400" y="279961"/>
            <a:ext cx="10363200" cy="817500"/>
          </a:xfrm>
          <a:prstGeom prst="rect">
            <a:avLst/>
          </a:prstGeom>
          <a:noFill/>
          <a:ln>
            <a:noFill/>
          </a:ln>
        </p:spPr>
        <p:txBody>
          <a:bodyPr anchorCtr="0" anchor="ctr" bIns="0" lIns="0" spcFirstLastPara="1" rIns="0" wrap="square" tIns="0">
            <a:normAutofit/>
          </a:bodyPr>
          <a:lstStyle/>
          <a:p>
            <a:pPr indent="0" lvl="0" marL="0" rtl="0" algn="ctr">
              <a:lnSpc>
                <a:spcPct val="86000"/>
              </a:lnSpc>
              <a:spcBef>
                <a:spcPts val="0"/>
              </a:spcBef>
              <a:spcAft>
                <a:spcPts val="0"/>
              </a:spcAft>
              <a:buSzPts val="2800"/>
              <a:buNone/>
            </a:pPr>
            <a:r>
              <a:rPr lang="en-US" sz="4500" u="sng"/>
              <a:t>Examples</a:t>
            </a:r>
            <a:endParaRPr sz="4500" u="sng"/>
          </a:p>
        </p:txBody>
      </p:sp>
      <p:sp>
        <p:nvSpPr>
          <p:cNvPr id="155" name="Google Shape;155;g17b29fc3068_1_20"/>
          <p:cNvSpPr txBox="1"/>
          <p:nvPr/>
        </p:nvSpPr>
        <p:spPr>
          <a:xfrm>
            <a:off x="928950" y="1213375"/>
            <a:ext cx="10791300" cy="449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Vulnerabilities - </a:t>
            </a:r>
            <a:r>
              <a:rPr b="0" i="0" lang="en-US" sz="2800" u="none" cap="none" strike="noStrike">
                <a:solidFill>
                  <a:schemeClr val="dk1"/>
                </a:solidFill>
                <a:latin typeface="Arial"/>
                <a:ea typeface="Arial"/>
                <a:cs typeface="Arial"/>
                <a:sym typeface="Arial"/>
              </a:rPr>
              <a:t>Simply a vulnerability in a dependency is mostly a vulnerability in your codebase i.e. Log4Shell</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TypoSquatting -</a:t>
            </a:r>
            <a:r>
              <a:rPr b="0" i="0" lang="en-US" sz="2800" u="none" cap="none" strike="noStrike">
                <a:solidFill>
                  <a:schemeClr val="accent3"/>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Mimicking the name of a trustworthy package to fool developers to trust a malicious one.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i.e. rust_decimal -&gt; rustdecimal.</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i.e. Pykafka -&gt; Pymafka</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RepoJacking - </a:t>
            </a:r>
            <a:r>
              <a:rPr b="0" i="0" lang="en-US" sz="2800" u="none" cap="none" strike="noStrike">
                <a:solidFill>
                  <a:schemeClr val="accent3"/>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Attacker could claim Repo. username when an actual person changes the name</a:t>
            </a:r>
            <a:endParaRPr b="0" i="0" sz="2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2014-10-08T23:03:32Z</dcterms:created>
  <dc:creator>Design Smash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bab825-a111-45e4-86a1-18cee0005896_Enabled">
    <vt:lpwstr>true</vt:lpwstr>
  </property>
  <property fmtid="{D5CDD505-2E9C-101B-9397-08002B2CF9AE}" pid="3" name="MSIP_Label_2bbab825-a111-45e4-86a1-18cee0005896_SetDate">
    <vt:lpwstr>2021-11-24T12:31:47Z</vt:lpwstr>
  </property>
  <property fmtid="{D5CDD505-2E9C-101B-9397-08002B2CF9AE}" pid="4" name="MSIP_Label_2bbab825-a111-45e4-86a1-18cee0005896_Method">
    <vt:lpwstr>Standard</vt:lpwstr>
  </property>
  <property fmtid="{D5CDD505-2E9C-101B-9397-08002B2CF9AE}" pid="5" name="MSIP_Label_2bbab825-a111-45e4-86a1-18cee0005896_Name">
    <vt:lpwstr>2bbab825-a111-45e4-86a1-18cee0005896</vt:lpwstr>
  </property>
  <property fmtid="{D5CDD505-2E9C-101B-9397-08002B2CF9AE}" pid="6" name="MSIP_Label_2bbab825-a111-45e4-86a1-18cee0005896_SiteId">
    <vt:lpwstr>2567d566-604c-408a-8a60-55d0dc9d9d6b</vt:lpwstr>
  </property>
  <property fmtid="{D5CDD505-2E9C-101B-9397-08002B2CF9AE}" pid="7" name="MSIP_Label_2bbab825-a111-45e4-86a1-18cee0005896_ActionId">
    <vt:lpwstr>958c3ccf-f93d-447a-8f7f-ba4f4fdc1d7a</vt:lpwstr>
  </property>
  <property fmtid="{D5CDD505-2E9C-101B-9397-08002B2CF9AE}" pid="8" name="MSIP_Label_2bbab825-a111-45e4-86a1-18cee0005896_ContentBits">
    <vt:lpwstr>2</vt:lpwstr>
  </property>
  <property fmtid="{D5CDD505-2E9C-101B-9397-08002B2CF9AE}" pid="9" name="ContentTypeId">
    <vt:lpwstr>0x01010080726F872DE920458D95D1A4D12F957A</vt:lpwstr>
  </property>
  <property fmtid="{D5CDD505-2E9C-101B-9397-08002B2CF9AE}" pid="10" name="MediaServiceImageTags">
    <vt:lpwstr/>
  </property>
</Properties>
</file>